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18" r:id="rId3"/>
    <p:sldId id="303" r:id="rId4"/>
    <p:sldId id="302" r:id="rId5"/>
    <p:sldId id="266" r:id="rId6"/>
    <p:sldId id="327" r:id="rId7"/>
    <p:sldId id="265" r:id="rId8"/>
    <p:sldId id="309" r:id="rId9"/>
    <p:sldId id="282" r:id="rId10"/>
    <p:sldId id="311" r:id="rId11"/>
    <p:sldId id="329" r:id="rId12"/>
    <p:sldId id="330" r:id="rId13"/>
    <p:sldId id="333" r:id="rId14"/>
    <p:sldId id="332" r:id="rId15"/>
    <p:sldId id="334" r:id="rId16"/>
    <p:sldId id="285" r:id="rId17"/>
    <p:sldId id="321" r:id="rId18"/>
    <p:sldId id="325" r:id="rId19"/>
    <p:sldId id="296" r:id="rId20"/>
    <p:sldId id="297" r:id="rId21"/>
    <p:sldId id="298" r:id="rId22"/>
    <p:sldId id="335" r:id="rId23"/>
    <p:sldId id="306" r:id="rId24"/>
    <p:sldId id="291" r:id="rId25"/>
    <p:sldId id="31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0ABE"/>
    <a:srgbClr val="DA581A"/>
    <a:srgbClr val="FFFFFF"/>
    <a:srgbClr val="DEEBF7"/>
    <a:srgbClr val="BC8C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29" autoAdjust="0"/>
  </p:normalViewPr>
  <p:slideViewPr>
    <p:cSldViewPr snapToGrid="0">
      <p:cViewPr varScale="1">
        <p:scale>
          <a:sx n="116" d="100"/>
          <a:sy n="116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CC221-2888-4BEF-9363-F0E038631033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FC604-27CF-4BFA-9E07-B0196148D5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88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C604-27CF-4BFA-9E07-B0196148D5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28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C604-27CF-4BFA-9E07-B0196148D5A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38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8FC604-27CF-4BFA-9E07-B0196148D5A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164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54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15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1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154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9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8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31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73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0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6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4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F76BC-DE1C-40EA-9092-03F603F4CEF9}" type="datetimeFigureOut">
              <a:rPr lang="ko-KR" altLang="en-US" smtClean="0"/>
              <a:t>2020-08-20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77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15.png"/><Relationship Id="rId5" Type="http://schemas.microsoft.com/office/2007/relationships/hdphoto" Target="../media/hdphoto4.wdp"/><Relationship Id="rId10" Type="http://schemas.microsoft.com/office/2007/relationships/hdphoto" Target="../media/hdphoto5.wdp"/><Relationship Id="rId4" Type="http://schemas.openxmlformats.org/officeDocument/2006/relationships/image" Target="../media/image28.png"/><Relationship Id="rId9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vmDwSt--ueE" TargetMode="External"/><Relationship Id="rId3" Type="http://schemas.microsoft.com/office/2007/relationships/media" Target="../media/media2.mp3"/><Relationship Id="rId7" Type="http://schemas.openxmlformats.org/officeDocument/2006/relationships/hyperlink" Target="https://www.soundjay.com/free-music-7.html" TargetMode="Externa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www.youtube.com/watch?v=mcB_m6J2n3E" TargetMode="Externa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2.mp3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3" Type="http://schemas.microsoft.com/office/2007/relationships/media" Target="../media/media2.mp3"/><Relationship Id="rId7" Type="http://schemas.microsoft.com/office/2007/relationships/media" Target="../media/media5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" Type="http://schemas.openxmlformats.org/officeDocument/2006/relationships/audio" Target="../media/media3.wav"/><Relationship Id="rId16" Type="http://schemas.openxmlformats.org/officeDocument/2006/relationships/audio" Target="../media/media8.wav"/><Relationship Id="rId20" Type="http://schemas.openxmlformats.org/officeDocument/2006/relationships/image" Target="../media/image10.png"/><Relationship Id="rId1" Type="http://schemas.microsoft.com/office/2007/relationships/media" Target="../media/media3.wav"/><Relationship Id="rId6" Type="http://schemas.openxmlformats.org/officeDocument/2006/relationships/audio" Target="../media/media4.wav"/><Relationship Id="rId11" Type="http://schemas.microsoft.com/office/2007/relationships/media" Target="../media/media6.wav"/><Relationship Id="rId5" Type="http://schemas.microsoft.com/office/2007/relationships/media" Target="../media/media4.wav"/><Relationship Id="rId15" Type="http://schemas.microsoft.com/office/2007/relationships/media" Target="../media/media8.wav"/><Relationship Id="rId10" Type="http://schemas.openxmlformats.org/officeDocument/2006/relationships/audio" Target="../media/media1.mp3"/><Relationship Id="rId19" Type="http://schemas.openxmlformats.org/officeDocument/2006/relationships/slideLayout" Target="../slideLayouts/slideLayout7.xml"/><Relationship Id="rId4" Type="http://schemas.openxmlformats.org/officeDocument/2006/relationships/audio" Target="../media/media2.mp3"/><Relationship Id="rId9" Type="http://schemas.microsoft.com/office/2007/relationships/media" Target="../media/media1.mp3"/><Relationship Id="rId14" Type="http://schemas.openxmlformats.org/officeDocument/2006/relationships/audio" Target="../media/media7.wav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136181" y="1140128"/>
            <a:ext cx="3769474" cy="2583781"/>
            <a:chOff x="6858000" y="380831"/>
            <a:chExt cx="4842588" cy="3319346"/>
          </a:xfrm>
        </p:grpSpPr>
        <p:sp>
          <p:nvSpPr>
            <p:cNvPr id="4" name="직사각형 3"/>
            <p:cNvSpPr/>
            <p:nvPr/>
          </p:nvSpPr>
          <p:spPr>
            <a:xfrm>
              <a:off x="6860592" y="411609"/>
              <a:ext cx="4839996" cy="32885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4"/>
            <a:stretch/>
          </p:blipFill>
          <p:spPr>
            <a:xfrm rot="5400000">
              <a:off x="7635010" y="-365400"/>
              <a:ext cx="3288567" cy="4842588"/>
            </a:xfrm>
            <a:prstGeom prst="rect">
              <a:avLst/>
            </a:prstGeom>
          </p:spPr>
        </p:pic>
        <p:sp>
          <p:nvSpPr>
            <p:cNvPr id="8" name="하트 7"/>
            <p:cNvSpPr/>
            <p:nvPr/>
          </p:nvSpPr>
          <p:spPr>
            <a:xfrm>
              <a:off x="10046071" y="1046010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하트 16"/>
            <p:cNvSpPr/>
            <p:nvPr/>
          </p:nvSpPr>
          <p:spPr>
            <a:xfrm>
              <a:off x="10363829" y="1046010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하트 20"/>
            <p:cNvSpPr/>
            <p:nvPr/>
          </p:nvSpPr>
          <p:spPr>
            <a:xfrm>
              <a:off x="10681588" y="1046010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6978" y="380831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17</a:t>
              </a:r>
              <a:endPara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841">
              <a:off x="9796683" y="1716079"/>
              <a:ext cx="1429935" cy="16271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245" y="1572333"/>
              <a:ext cx="568403" cy="501269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841">
              <a:off x="7445945" y="1716079"/>
              <a:ext cx="1429935" cy="1627168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136179" y="3989863"/>
            <a:ext cx="3769475" cy="2583781"/>
            <a:chOff x="6858001" y="3689109"/>
            <a:chExt cx="4842588" cy="3319346"/>
          </a:xfrm>
        </p:grpSpPr>
        <p:sp>
          <p:nvSpPr>
            <p:cNvPr id="19" name="직사각형 18"/>
            <p:cNvSpPr/>
            <p:nvPr/>
          </p:nvSpPr>
          <p:spPr>
            <a:xfrm>
              <a:off x="6860593" y="3719887"/>
              <a:ext cx="4839996" cy="32885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4"/>
            <a:stretch/>
          </p:blipFill>
          <p:spPr>
            <a:xfrm rot="5400000">
              <a:off x="7635011" y="2942878"/>
              <a:ext cx="3288567" cy="4842588"/>
            </a:xfrm>
            <a:prstGeom prst="rect">
              <a:avLst/>
            </a:prstGeom>
          </p:spPr>
        </p:pic>
        <p:sp>
          <p:nvSpPr>
            <p:cNvPr id="23" name="하트 22"/>
            <p:cNvSpPr/>
            <p:nvPr/>
          </p:nvSpPr>
          <p:spPr>
            <a:xfrm>
              <a:off x="10046072" y="4354288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하트 23"/>
            <p:cNvSpPr/>
            <p:nvPr/>
          </p:nvSpPr>
          <p:spPr>
            <a:xfrm>
              <a:off x="10363830" y="4354288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하트 27"/>
            <p:cNvSpPr/>
            <p:nvPr/>
          </p:nvSpPr>
          <p:spPr>
            <a:xfrm>
              <a:off x="10681589" y="4354288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66979" y="3689109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17</a:t>
              </a:r>
              <a:endPara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841">
              <a:off x="9796684" y="5024357"/>
              <a:ext cx="1429935" cy="162716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781">
              <a:off x="7485128" y="4269134"/>
              <a:ext cx="1800476" cy="2410161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245" y="4812348"/>
              <a:ext cx="568403" cy="50126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079832" y="12309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휴먼편지체" panose="02030504000101010101" pitchFamily="18" charset="-127"/>
                <a:ea typeface="펜흘림" panose="02030603000101010101" pitchFamily="18" charset="-127"/>
              </a:rPr>
              <a:t>둥둥탁</a:t>
            </a:r>
            <a:endParaRPr lang="ko-KR" altLang="en-US" b="1" dirty="0">
              <a:latin typeface="휴먼편지체" panose="02030504000101010101" pitchFamily="18" charset="-127"/>
              <a:ea typeface="펜흘림" panose="02030603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79832" y="4080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휴먼편지체" panose="02030504000101010101" pitchFamily="18" charset="-127"/>
                <a:ea typeface="펜흘림" panose="02030603000101010101" pitchFamily="18" charset="-127"/>
              </a:rPr>
              <a:t>둥둥탁</a:t>
            </a:r>
            <a:endParaRPr lang="ko-KR" altLang="en-US" b="1" dirty="0">
              <a:latin typeface="휴먼편지체" panose="02030504000101010101" pitchFamily="18" charset="-127"/>
              <a:ea typeface="펜흘림" panose="02030603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16" y="2737728"/>
            <a:ext cx="1267863" cy="126786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16" y="5590137"/>
            <a:ext cx="1267863" cy="1267863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 flipH="1">
            <a:off x="9712908" y="2812780"/>
            <a:ext cx="559668" cy="469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10834181" y="5667872"/>
            <a:ext cx="548630" cy="469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초기 게임 개요</a:t>
            </a:r>
            <a:endParaRPr lang="ko-KR" altLang="en-US" sz="40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85713"/>
              </p:ext>
            </p:extLst>
          </p:nvPr>
        </p:nvGraphicFramePr>
        <p:xfrm>
          <a:off x="300366" y="1057750"/>
          <a:ext cx="7616765" cy="559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306"/>
                <a:gridCol w="66314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둥둥탁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가제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캐주얼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플랫폼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Android. iOS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특징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err="1" smtClean="0"/>
                        <a:t>스와이프</a:t>
                      </a:r>
                      <a:r>
                        <a:rPr lang="ko-KR" altLang="en-US" sz="1100" dirty="0" smtClean="0"/>
                        <a:t> 방식의 간단한 조작</a:t>
                      </a:r>
                      <a:endParaRPr lang="en-US" altLang="ko-KR" sz="11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smtClean="0"/>
                        <a:t>박자에 맞춰 </a:t>
                      </a:r>
                      <a:r>
                        <a:rPr lang="ko-KR" altLang="en-US" sz="1100" dirty="0" err="1" smtClean="0"/>
                        <a:t>리듬감있게</a:t>
                      </a:r>
                      <a:r>
                        <a:rPr lang="ko-KR" altLang="en-US" sz="1100" dirty="0" smtClean="0"/>
                        <a:t> 플레이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키워드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스와이프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리듬감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참조게임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후르츠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닌자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 세상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만져라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그래픽 </a:t>
                      </a:r>
                      <a:r>
                        <a:rPr lang="ko-KR" altLang="en-US" sz="1100" dirty="0" err="1" smtClean="0"/>
                        <a:t>컨셉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종이공책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낙서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1. </a:t>
                      </a:r>
                      <a:r>
                        <a:rPr lang="ko-KR" altLang="en-US" sz="1100" dirty="0" smtClean="0"/>
                        <a:t>오른쪽에 플레이어의 캐릭터 나오고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왼쪽에 플레이어와 똑같이 생긴 캐릭터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baseline="0" dirty="0" smtClean="0"/>
                        <a:t>   </a:t>
                      </a:r>
                      <a:r>
                        <a:rPr lang="ko-KR" altLang="en-US" sz="1100" dirty="0" smtClean="0"/>
                        <a:t>또는 한 군데에서 두 군데가 다른 캐릭터가 랜덤 등장합니다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2. </a:t>
                      </a:r>
                      <a:r>
                        <a:rPr lang="ko-KR" altLang="en-US" sz="1100" dirty="0" smtClean="0"/>
                        <a:t>왼쪽에 나온 캐릭터가 플레이어와 같다면 오른쪽에 플레이어의 캐릭터를 터치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클릭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ko-KR" altLang="en-US" sz="1100" dirty="0" smtClean="0"/>
                        <a:t>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baseline="0" dirty="0" smtClean="0"/>
                        <a:t>   </a:t>
                      </a:r>
                      <a:r>
                        <a:rPr lang="ko-KR" altLang="en-US" sz="1100" dirty="0" smtClean="0"/>
                        <a:t>왼쪽으로 밀어 랜덤 등장한 캐릭터와 일치시킵니다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3. </a:t>
                      </a:r>
                      <a:r>
                        <a:rPr lang="ko-KR" altLang="en-US" sz="1100" dirty="0" smtClean="0"/>
                        <a:t>왼쪽에 나온 캐릭터가 플레이어와 한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두 군데가 다른 캐릭터면 오른쪽에 플레이어의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   캐릭터를 터치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클릭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ko-KR" altLang="en-US" sz="1100" dirty="0" smtClean="0"/>
                        <a:t>후 오른쪽으로 밀어 화면 밖으로 보내버립니다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4. </a:t>
                      </a:r>
                      <a:r>
                        <a:rPr lang="ko-KR" altLang="en-US" sz="1100" dirty="0" smtClean="0"/>
                        <a:t>한 판에 총 세 번의 기회가 주어집니다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5. </a:t>
                      </a:r>
                      <a:r>
                        <a:rPr lang="ko-KR" altLang="en-US" sz="1100" dirty="0" smtClean="0"/>
                        <a:t>박자에 맞춰서 캐릭터를 밀어야 합니다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6. </a:t>
                      </a:r>
                      <a:r>
                        <a:rPr lang="ko-KR" altLang="en-US" sz="1100" dirty="0" smtClean="0"/>
                        <a:t>성공 횟수에 따라 점수가 올라갑니다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7. </a:t>
                      </a:r>
                      <a:r>
                        <a:rPr lang="ko-KR" altLang="en-US" sz="1100" dirty="0" smtClean="0"/>
                        <a:t>도움을 주는 돋보기 요정이 있습니다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58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918179" y="4651819"/>
            <a:ext cx="3469593" cy="160660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6392" y="1487883"/>
            <a:ext cx="4876800" cy="26855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옵션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7753009"/>
              </p:ext>
            </p:extLst>
          </p:nvPr>
        </p:nvGraphicFramePr>
        <p:xfrm>
          <a:off x="5256375" y="2316437"/>
          <a:ext cx="6776042" cy="3043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911207"/>
                <a:gridCol w="1054444"/>
                <a:gridCol w="429325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효과음을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및 효과음의 소리 상태를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나타낸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캐릭터애니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캐릭터 애니메이션을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데모 게임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데모 게임을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온오프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체크 박스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애니메이션 및 데모 게임을 끄고 킬 수 있는 체크박스이다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종료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게임이 종료된다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제작자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제작자 및 저작권자를 보여주는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 창이 꺼진다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선택이미지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현재 버튼을 선택했다는 것을 표시하는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0" y="1487883"/>
            <a:ext cx="4876801" cy="26855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5748" y="2632987"/>
            <a:ext cx="593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데모 게임</a:t>
            </a:r>
            <a:endParaRPr lang="ko-KR" altLang="en-US" sz="800" i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74375" y="2267957"/>
            <a:ext cx="238896" cy="347249"/>
            <a:chOff x="9745362" y="2498295"/>
            <a:chExt cx="321276" cy="475565"/>
          </a:xfrm>
        </p:grpSpPr>
        <p:sp>
          <p:nvSpPr>
            <p:cNvPr id="4" name="직사각형 3"/>
            <p:cNvSpPr/>
            <p:nvPr/>
          </p:nvSpPr>
          <p:spPr>
            <a:xfrm>
              <a:off x="9745362" y="2842055"/>
              <a:ext cx="131805" cy="13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74304" r="69604" b="4612"/>
            <a:stretch/>
          </p:blipFill>
          <p:spPr>
            <a:xfrm>
              <a:off x="9745362" y="2498295"/>
              <a:ext cx="321276" cy="451822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074375" y="2441581"/>
            <a:ext cx="238896" cy="347249"/>
            <a:chOff x="9745362" y="2498295"/>
            <a:chExt cx="321276" cy="475565"/>
          </a:xfrm>
        </p:grpSpPr>
        <p:sp>
          <p:nvSpPr>
            <p:cNvPr id="15" name="직사각형 14"/>
            <p:cNvSpPr/>
            <p:nvPr/>
          </p:nvSpPr>
          <p:spPr>
            <a:xfrm>
              <a:off x="9745362" y="2842055"/>
              <a:ext cx="131805" cy="13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74304" r="69604" b="4612"/>
            <a:stretch/>
          </p:blipFill>
          <p:spPr>
            <a:xfrm>
              <a:off x="9745362" y="2498295"/>
              <a:ext cx="321276" cy="451822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584528" y="196628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84528" y="245802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4528" y="221250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80117" y="2014223"/>
            <a:ext cx="246907" cy="15739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80116" y="2499242"/>
            <a:ext cx="723729" cy="1476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84527" y="270424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80117" y="2212506"/>
            <a:ext cx="246907" cy="15739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75419" y="2014223"/>
            <a:ext cx="1111994" cy="34590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80117" y="2673836"/>
            <a:ext cx="461092" cy="15743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039394" y="2483305"/>
            <a:ext cx="158435" cy="3292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532599" y="1570235"/>
            <a:ext cx="378814" cy="4439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086011" y="3007265"/>
            <a:ext cx="395239" cy="17001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92863" y="3003548"/>
            <a:ext cx="297988" cy="1737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232810" y="256157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2394" y="207021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88360" y="320622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92863" y="321727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32599" y="128514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18179" y="4651819"/>
            <a:ext cx="3469593" cy="1606609"/>
            <a:chOff x="3520867" y="4700187"/>
            <a:chExt cx="2418460" cy="1213503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37" t="43514" r="24872" b="11300"/>
            <a:stretch/>
          </p:blipFill>
          <p:spPr>
            <a:xfrm>
              <a:off x="3520867" y="4700187"/>
              <a:ext cx="2418460" cy="121350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8" t="11307" r="52940" b="67045"/>
            <a:stretch/>
          </p:blipFill>
          <p:spPr>
            <a:xfrm>
              <a:off x="4105447" y="4990677"/>
              <a:ext cx="506700" cy="320810"/>
            </a:xfrm>
            <a:prstGeom prst="rect">
              <a:avLst/>
            </a:prstGeom>
          </p:spPr>
        </p:pic>
      </p:grpSp>
      <p:sp>
        <p:nvSpPr>
          <p:cNvPr id="41" name="직사각형 40"/>
          <p:cNvSpPr/>
          <p:nvPr/>
        </p:nvSpPr>
        <p:spPr>
          <a:xfrm>
            <a:off x="1756833" y="5036411"/>
            <a:ext cx="726927" cy="4247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745896" y="4759687"/>
            <a:ext cx="332142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918179" y="4651819"/>
            <a:ext cx="3469593" cy="160660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6392" y="1487883"/>
            <a:ext cx="4876800" cy="268553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제작자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5256375" y="2316437"/>
          <a:ext cx="6776042" cy="30430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911207"/>
                <a:gridCol w="1054444"/>
                <a:gridCol w="429325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효과음을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및 효과음의 소리 상태를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나타낸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캐릭터애니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캐릭터 애니메이션을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데모 게임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데모 게임을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온오프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체크 박스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애니메이션 및 데모 게임을 끄고 킬 수 있는 체크박스이다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종료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게임이 종료된다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제작자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제작자 및 저작권자를 보여주는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 창이 꺼진다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선택이미지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현재 버튼을 선택했다는 것을 표시하는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0" y="1487883"/>
            <a:ext cx="4876801" cy="26855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05748" y="2632987"/>
            <a:ext cx="593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데모 게임</a:t>
            </a:r>
            <a:endParaRPr lang="ko-KR" altLang="en-US" sz="800" i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074375" y="2267957"/>
            <a:ext cx="238896" cy="347249"/>
            <a:chOff x="9745362" y="2498295"/>
            <a:chExt cx="321276" cy="475565"/>
          </a:xfrm>
        </p:grpSpPr>
        <p:sp>
          <p:nvSpPr>
            <p:cNvPr id="4" name="직사각형 3"/>
            <p:cNvSpPr/>
            <p:nvPr/>
          </p:nvSpPr>
          <p:spPr>
            <a:xfrm>
              <a:off x="9745362" y="2842055"/>
              <a:ext cx="131805" cy="13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74304" r="69604" b="4612"/>
            <a:stretch/>
          </p:blipFill>
          <p:spPr>
            <a:xfrm>
              <a:off x="9745362" y="2498295"/>
              <a:ext cx="321276" cy="451822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3074375" y="2441581"/>
            <a:ext cx="238896" cy="347249"/>
            <a:chOff x="9745362" y="2498295"/>
            <a:chExt cx="321276" cy="475565"/>
          </a:xfrm>
        </p:grpSpPr>
        <p:sp>
          <p:nvSpPr>
            <p:cNvPr id="15" name="직사각형 14"/>
            <p:cNvSpPr/>
            <p:nvPr/>
          </p:nvSpPr>
          <p:spPr>
            <a:xfrm>
              <a:off x="9745362" y="2842055"/>
              <a:ext cx="131805" cy="13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74304" r="69604" b="4612"/>
            <a:stretch/>
          </p:blipFill>
          <p:spPr>
            <a:xfrm>
              <a:off x="9745362" y="2498295"/>
              <a:ext cx="321276" cy="451822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1584528" y="196628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84528" y="245802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4528" y="221250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880117" y="2014223"/>
            <a:ext cx="246907" cy="15739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880116" y="2499242"/>
            <a:ext cx="723729" cy="1476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84527" y="270424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80117" y="2212506"/>
            <a:ext cx="246907" cy="15739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75419" y="2014223"/>
            <a:ext cx="1111994" cy="34590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880117" y="2673836"/>
            <a:ext cx="461092" cy="15743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039394" y="2483305"/>
            <a:ext cx="158435" cy="3292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4532599" y="1570235"/>
            <a:ext cx="378814" cy="4439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2086011" y="3007265"/>
            <a:ext cx="395239" cy="17001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2792863" y="3003548"/>
            <a:ext cx="297988" cy="1737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3232810" y="256157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2394" y="207021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088360" y="320622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92863" y="321727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32599" y="128514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18179" y="4651819"/>
            <a:ext cx="3469593" cy="1606609"/>
            <a:chOff x="3520867" y="4700187"/>
            <a:chExt cx="2418460" cy="1213503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37" t="43514" r="24872" b="11300"/>
            <a:stretch/>
          </p:blipFill>
          <p:spPr>
            <a:xfrm>
              <a:off x="3520867" y="4700187"/>
              <a:ext cx="2418460" cy="1213503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68" t="11307" r="52940" b="67045"/>
            <a:stretch/>
          </p:blipFill>
          <p:spPr>
            <a:xfrm>
              <a:off x="4105447" y="4990677"/>
              <a:ext cx="506700" cy="320810"/>
            </a:xfrm>
            <a:prstGeom prst="rect">
              <a:avLst/>
            </a:prstGeom>
          </p:spPr>
        </p:pic>
      </p:grpSp>
      <p:sp>
        <p:nvSpPr>
          <p:cNvPr id="41" name="직사각형 40"/>
          <p:cNvSpPr/>
          <p:nvPr/>
        </p:nvSpPr>
        <p:spPr>
          <a:xfrm>
            <a:off x="1756833" y="5036411"/>
            <a:ext cx="726927" cy="42473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745896" y="4759687"/>
            <a:ext cx="332142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59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561974" y="1365272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1941" r="1080" b="2303"/>
          <a:stretch/>
        </p:blipFill>
        <p:spPr>
          <a:xfrm>
            <a:off x="561974" y="1378097"/>
            <a:ext cx="4868255" cy="265416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게임 </a:t>
            </a:r>
            <a:r>
              <a:rPr lang="ko-KR" altLang="en-US" dirty="0" smtClean="0"/>
              <a:t>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터치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8" name="직사각형 7"/>
          <p:cNvSpPr/>
          <p:nvPr/>
        </p:nvSpPr>
        <p:spPr>
          <a:xfrm>
            <a:off x="651200" y="3313217"/>
            <a:ext cx="4689802" cy="65902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조준 표시가 나타났을 때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화면을 터치해서 </a:t>
            </a:r>
            <a:r>
              <a:rPr lang="ko-KR" altLang="en-US" sz="1400" dirty="0" smtClean="0"/>
              <a:t>공격하세요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90270" y="3637042"/>
            <a:ext cx="79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Touch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1974" y="4112113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1941" r="1080" b="2303"/>
          <a:stretch/>
        </p:blipFill>
        <p:spPr>
          <a:xfrm>
            <a:off x="561974" y="4124938"/>
            <a:ext cx="4868255" cy="2654168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651200" y="6060058"/>
            <a:ext cx="4689802" cy="65902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한 번 직접 해볼까요</a:t>
            </a:r>
            <a:r>
              <a:rPr lang="en-US" altLang="ko-KR" sz="1400" dirty="0" smtClean="0"/>
              <a:t>?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4590270" y="6383883"/>
            <a:ext cx="79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Touch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384324" y="1356726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1941" r="1080" b="2303"/>
          <a:stretch/>
        </p:blipFill>
        <p:spPr>
          <a:xfrm>
            <a:off x="6384324" y="1369551"/>
            <a:ext cx="4868255" cy="2654168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6384324" y="4120659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1941" r="1080" b="2303"/>
          <a:stretch/>
        </p:blipFill>
        <p:spPr>
          <a:xfrm>
            <a:off x="6384324" y="4133484"/>
            <a:ext cx="4868255" cy="265416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6473550" y="6068604"/>
            <a:ext cx="4689802" cy="65902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잘했어요</a:t>
            </a:r>
            <a:r>
              <a:rPr lang="en-US" altLang="ko-KR" sz="1400" dirty="0" smtClean="0"/>
              <a:t>!</a:t>
            </a:r>
          </a:p>
          <a:p>
            <a:pPr algn="ctr"/>
            <a:r>
              <a:rPr lang="ko-KR" altLang="en-US" sz="1400" dirty="0" smtClean="0"/>
              <a:t>이번엔 다른 걸 배워볼게요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10412620" y="6392429"/>
            <a:ext cx="79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Touch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7596" y="136527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227596" y="412065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2.</a:t>
            </a:r>
            <a:endParaRPr lang="ko-KR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082723" y="136527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3.</a:t>
            </a:r>
            <a:endParaRPr lang="ko-KR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6082723" y="412065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3299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561974" y="2633899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" t="1941" r="1080" b="2303"/>
          <a:stretch/>
        </p:blipFill>
        <p:spPr>
          <a:xfrm>
            <a:off x="561974" y="2646724"/>
            <a:ext cx="4868255" cy="2654168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게임 </a:t>
            </a:r>
            <a:r>
              <a:rPr lang="ko-KR" altLang="en-US" dirty="0" smtClean="0"/>
              <a:t>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터치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721415"/>
              </p:ext>
            </p:extLst>
          </p:nvPr>
        </p:nvGraphicFramePr>
        <p:xfrm>
          <a:off x="5848757" y="3337499"/>
          <a:ext cx="6104346" cy="1268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530"/>
                <a:gridCol w="1076770"/>
                <a:gridCol w="1059679"/>
                <a:gridCol w="347536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 배경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r>
                        <a:rPr lang="en-US" altLang="ko-KR" sz="11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텍스트 배경을 이미지로 출력한 것이다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클릭 시 다음 설명 및 화면으로 넘어간다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설명 내용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조작법 설명을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51200" y="4581844"/>
            <a:ext cx="4689802" cy="65902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조준 표시가 나타났을 때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화면을 터치해서 </a:t>
            </a:r>
            <a:r>
              <a:rPr lang="ko-KR" altLang="en-US" sz="1400" dirty="0" smtClean="0"/>
              <a:t>공격하세요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90270" y="4905669"/>
            <a:ext cx="79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Touch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2655" y="430289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2655" y="4576155"/>
            <a:ext cx="4698347" cy="65902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812730" y="439264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12730" y="4674517"/>
            <a:ext cx="2359320" cy="48147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005569" y="245639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05569" y="2738262"/>
            <a:ext cx="335433" cy="3336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0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561974" y="1365272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2026" r="936" b="2282"/>
          <a:stretch/>
        </p:blipFill>
        <p:spPr>
          <a:xfrm>
            <a:off x="561667" y="1373510"/>
            <a:ext cx="4868562" cy="26530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게임 </a:t>
            </a:r>
            <a:r>
              <a:rPr lang="ko-KR" altLang="en-US" dirty="0" smtClean="0"/>
              <a:t>설명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스와이프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8" name="직사각형 7"/>
          <p:cNvSpPr/>
          <p:nvPr/>
        </p:nvSpPr>
        <p:spPr>
          <a:xfrm>
            <a:off x="651200" y="3313217"/>
            <a:ext cx="4689802" cy="65902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느낌표가 </a:t>
            </a:r>
            <a:r>
              <a:rPr lang="ko-KR" altLang="en-US" sz="1400" dirty="0"/>
              <a:t>나타났을 때</a:t>
            </a:r>
            <a:endParaRPr lang="en-US" altLang="ko-KR" sz="1400" dirty="0"/>
          </a:p>
          <a:p>
            <a:pPr algn="ctr"/>
            <a:r>
              <a:rPr lang="ko-KR" altLang="en-US" sz="1400" dirty="0"/>
              <a:t>화면을 </a:t>
            </a:r>
            <a:r>
              <a:rPr lang="ko-KR" altLang="en-US" sz="1400" dirty="0" err="1"/>
              <a:t>스와이프해서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회피하세요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90270" y="3637042"/>
            <a:ext cx="79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Touch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61974" y="4116557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2026" r="936" b="2282"/>
          <a:stretch/>
        </p:blipFill>
        <p:spPr>
          <a:xfrm>
            <a:off x="561667" y="4130472"/>
            <a:ext cx="4868562" cy="265307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51200" y="6064502"/>
            <a:ext cx="4689802" cy="65902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이번에도 직접 해볼게요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4590270" y="6388327"/>
            <a:ext cx="79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Touch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384631" y="1373819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2026" r="936" b="2282"/>
          <a:stretch/>
        </p:blipFill>
        <p:spPr>
          <a:xfrm>
            <a:off x="6384324" y="1387734"/>
            <a:ext cx="4868562" cy="2653077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384631" y="4125104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2026" r="936" b="2282"/>
          <a:stretch/>
        </p:blipFill>
        <p:spPr>
          <a:xfrm>
            <a:off x="6384324" y="4139019"/>
            <a:ext cx="4868562" cy="2653077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6473857" y="6073049"/>
            <a:ext cx="4689802" cy="65902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이젠 실전이에요</a:t>
            </a:r>
            <a:r>
              <a:rPr lang="en-US" altLang="ko-KR" sz="1400" dirty="0" smtClean="0"/>
              <a:t>!</a:t>
            </a:r>
          </a:p>
          <a:p>
            <a:pPr algn="ctr"/>
            <a:endParaRPr lang="en-US" altLang="ko-KR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10412927" y="6396874"/>
            <a:ext cx="79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Touch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69069" y="6435276"/>
            <a:ext cx="17155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bg1"/>
                </a:solidFill>
              </a:rPr>
              <a:t>터치 시 게임이 시작됩니다</a:t>
            </a:r>
            <a:r>
              <a:rPr lang="en-US" altLang="ko-KR" sz="1000" dirty="0" smtClean="0">
                <a:solidFill>
                  <a:schemeClr val="bg1"/>
                </a:solidFill>
              </a:rPr>
              <a:t>.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7596" y="136527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1.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27596" y="412065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2.</a:t>
            </a:r>
            <a:endParaRPr lang="ko-KR" alt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082723" y="136527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3.</a:t>
            </a:r>
            <a:endParaRPr lang="ko-KR" alt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082723" y="412065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4.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932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/>
          <p:cNvSpPr/>
          <p:nvPr/>
        </p:nvSpPr>
        <p:spPr>
          <a:xfrm>
            <a:off x="561974" y="2640668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2026" r="936" b="2282"/>
          <a:stretch/>
        </p:blipFill>
        <p:spPr>
          <a:xfrm>
            <a:off x="561667" y="2648906"/>
            <a:ext cx="4868562" cy="26530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339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게임 </a:t>
            </a:r>
            <a:r>
              <a:rPr lang="ko-KR" altLang="en-US" dirty="0" smtClean="0"/>
              <a:t>설명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스와이프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585208"/>
              </p:ext>
            </p:extLst>
          </p:nvPr>
        </p:nvGraphicFramePr>
        <p:xfrm>
          <a:off x="5856995" y="3341275"/>
          <a:ext cx="6104346" cy="1268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530"/>
                <a:gridCol w="1076770"/>
                <a:gridCol w="1059679"/>
                <a:gridCol w="347536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 배경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r>
                        <a:rPr lang="en-US" altLang="ko-KR" sz="11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텍스트 배경을 이미지로 출력한 것이다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클릭 시 다음 설명 및 화면으로 넘어간다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설명 내용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조작법 설명을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51200" y="4588613"/>
            <a:ext cx="4689802" cy="659027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이번엔 느낌표가 </a:t>
            </a:r>
            <a:r>
              <a:rPr lang="ko-KR" altLang="en-US" sz="1400" dirty="0"/>
              <a:t>나타났을 때</a:t>
            </a:r>
            <a:endParaRPr lang="en-US" altLang="ko-KR" sz="1400" dirty="0"/>
          </a:p>
          <a:p>
            <a:pPr algn="ctr"/>
            <a:r>
              <a:rPr lang="ko-KR" altLang="en-US" sz="1400" dirty="0"/>
              <a:t>화면을 </a:t>
            </a:r>
            <a:r>
              <a:rPr lang="ko-KR" altLang="en-US" sz="1400" dirty="0" err="1"/>
              <a:t>스와이프해서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회피하세요</a:t>
            </a:r>
            <a:r>
              <a:rPr lang="en-US" altLang="ko-KR" sz="1400" dirty="0" smtClean="0"/>
              <a:t>!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590270" y="4912438"/>
            <a:ext cx="79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Touch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1200" y="4314829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2655" y="4591933"/>
            <a:ext cx="4698347" cy="65902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639330" y="4394029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39330" y="4680709"/>
            <a:ext cx="2718486" cy="48147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005569" y="2463159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05569" y="2745031"/>
            <a:ext cx="335433" cy="3336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05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고대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943067"/>
              </p:ext>
            </p:extLst>
          </p:nvPr>
        </p:nvGraphicFramePr>
        <p:xfrm>
          <a:off x="5856995" y="1071003"/>
          <a:ext cx="6104346" cy="25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2530"/>
                <a:gridCol w="1076770"/>
                <a:gridCol w="1059679"/>
                <a:gridCol w="347536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매머드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매머드를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플레이어 캐릭터를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노래 저작권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노래 제목 및 아티스트를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남은 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노래의 남은 시간을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aseline="0" dirty="0" err="1" smtClean="0"/>
                        <a:t>체력바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체력을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느낌표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회피 타이밍을 알려주는 느낌표를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조준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공격 타이밍을 알려주는 조준 표시를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1" name="직사각형 90"/>
          <p:cNvSpPr/>
          <p:nvPr/>
        </p:nvSpPr>
        <p:spPr>
          <a:xfrm>
            <a:off x="5851229" y="3698213"/>
            <a:ext cx="6110112" cy="29846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/>
              <a:t>4. </a:t>
            </a:r>
            <a:r>
              <a:rPr lang="ko-KR" altLang="en-US" sz="1100" dirty="0" smtClean="0"/>
              <a:t>노래 저작권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4-1. </a:t>
            </a:r>
            <a:r>
              <a:rPr lang="ko-KR" altLang="en-US" sz="1100" dirty="0" smtClean="0"/>
              <a:t>노래 제목 및 아티스트의 이름이 들어간다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5. </a:t>
            </a:r>
            <a:r>
              <a:rPr lang="ko-KR" altLang="en-US" sz="1100" dirty="0" smtClean="0"/>
              <a:t>노래 남은 시간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5-1. </a:t>
            </a:r>
            <a:r>
              <a:rPr lang="ko-KR" altLang="en-US" sz="1100" dirty="0" smtClean="0"/>
              <a:t>노래 시간에 맞춰 음표 아이콘이 들어간 이미지가 왼쪽에서 오른쪽으로 이동한다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6. </a:t>
            </a:r>
            <a:r>
              <a:rPr lang="ko-KR" altLang="en-US" sz="1100" dirty="0" err="1" smtClean="0"/>
              <a:t>체력바</a:t>
            </a:r>
            <a:endParaRPr lang="en-US" altLang="ko-KR" sz="1100" dirty="0" smtClean="0"/>
          </a:p>
          <a:p>
            <a:r>
              <a:rPr lang="en-US" altLang="ko-KR" sz="1100" dirty="0" smtClean="0"/>
              <a:t>  6-1. </a:t>
            </a:r>
            <a:r>
              <a:rPr lang="ko-KR" altLang="en-US" sz="1100" dirty="0" smtClean="0"/>
              <a:t>왼쪽에는 원시인 아이콘이 있고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오른쪽에는 매머드 아이콘이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6-2. </a:t>
            </a:r>
            <a:r>
              <a:rPr lang="ko-KR" altLang="en-US" sz="1100" dirty="0" smtClean="0"/>
              <a:t>공격에 성공하면 </a:t>
            </a:r>
            <a:r>
              <a:rPr lang="ko-KR" altLang="en-US" sz="1100" dirty="0" err="1" smtClean="0"/>
              <a:t>노란바가</a:t>
            </a:r>
            <a:r>
              <a:rPr lang="ko-KR" altLang="en-US" sz="1100" dirty="0" smtClean="0"/>
              <a:t> 오른쪽으로 이동하고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회피에 실패하면 왼쪽으로 이동한다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6-3. </a:t>
            </a:r>
            <a:r>
              <a:rPr lang="ko-KR" altLang="en-US" sz="1100" dirty="0" smtClean="0"/>
              <a:t>줄어드는 쪽은 체력이 깜박거리며 위아래로 흔들림 효과가 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7. </a:t>
            </a:r>
            <a:r>
              <a:rPr lang="ko-KR" altLang="en-US" sz="1100" dirty="0" smtClean="0"/>
              <a:t>느낌표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7-1. </a:t>
            </a:r>
            <a:r>
              <a:rPr lang="ko-KR" altLang="en-US" sz="1100" dirty="0" smtClean="0"/>
              <a:t>회피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스와이프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한 박자 전에 캐릭터 위 쪽에 나타나 회피 타이밍을 알려준다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8. </a:t>
            </a:r>
            <a:r>
              <a:rPr lang="ko-KR" altLang="en-US" sz="1100" dirty="0" smtClean="0"/>
              <a:t>조준 표시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8-1. </a:t>
            </a:r>
            <a:r>
              <a:rPr lang="ko-KR" altLang="en-US" sz="1100" dirty="0" smtClean="0"/>
              <a:t>공격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탭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 한 박자 전에 매머드 몸 쪽에 나타나 공격 타이밍을 알려준다</a:t>
            </a:r>
            <a:r>
              <a:rPr lang="en-US" altLang="ko-KR" sz="1100" dirty="0" smtClean="0"/>
              <a:t>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36079" y="2138861"/>
            <a:ext cx="4902695" cy="2913985"/>
            <a:chOff x="536079" y="2138861"/>
            <a:chExt cx="4902695" cy="2913985"/>
          </a:xfrm>
        </p:grpSpPr>
        <p:sp>
          <p:nvSpPr>
            <p:cNvPr id="47" name="직사각형 46"/>
            <p:cNvSpPr/>
            <p:nvPr/>
          </p:nvSpPr>
          <p:spPr>
            <a:xfrm>
              <a:off x="561974" y="2377307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576627" y="2398678"/>
              <a:ext cx="4853602" cy="2645622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3436" y="2564890"/>
              <a:ext cx="1760242" cy="1906912"/>
            </a:xfrm>
            <a:prstGeom prst="rect">
              <a:avLst/>
            </a:prstGeom>
          </p:spPr>
        </p:pic>
        <p:grpSp>
          <p:nvGrpSpPr>
            <p:cNvPr id="50" name="그룹 49"/>
            <p:cNvGrpSpPr/>
            <p:nvPr/>
          </p:nvGrpSpPr>
          <p:grpSpPr>
            <a:xfrm>
              <a:off x="1978175" y="3631979"/>
              <a:ext cx="849315" cy="970522"/>
              <a:chOff x="8116348" y="2584952"/>
              <a:chExt cx="1054832" cy="970522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8116348" y="2584952"/>
                <a:ext cx="799854" cy="970522"/>
                <a:chOff x="2294237" y="3404910"/>
                <a:chExt cx="799854" cy="1084711"/>
              </a:xfrm>
            </p:grpSpPr>
            <p:sp>
              <p:nvSpPr>
                <p:cNvPr id="72" name="사다리꼴 71"/>
                <p:cNvSpPr/>
                <p:nvPr/>
              </p:nvSpPr>
              <p:spPr>
                <a:xfrm>
                  <a:off x="2294237" y="3805061"/>
                  <a:ext cx="799854" cy="684560"/>
                </a:xfrm>
                <a:prstGeom prst="trapezoid">
                  <a:avLst>
                    <a:gd name="adj" fmla="val 32368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3" name="타원 82"/>
                <p:cNvSpPr/>
                <p:nvPr/>
              </p:nvSpPr>
              <p:spPr>
                <a:xfrm>
                  <a:off x="2367371" y="3404910"/>
                  <a:ext cx="653586" cy="65358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cxnSp>
            <p:nvCxnSpPr>
              <p:cNvPr id="71" name="직선 화살표 연결선 70"/>
              <p:cNvCxnSpPr/>
              <p:nvPr/>
            </p:nvCxnSpPr>
            <p:spPr>
              <a:xfrm flipV="1">
                <a:off x="8456022" y="2963678"/>
                <a:ext cx="715158" cy="3945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4" t="13983" r="12249" b="10523"/>
            <a:stretch/>
          </p:blipFill>
          <p:spPr>
            <a:xfrm>
              <a:off x="4997432" y="2428861"/>
              <a:ext cx="378942" cy="453082"/>
            </a:xfrm>
            <a:prstGeom prst="rect">
              <a:avLst/>
            </a:prstGeom>
          </p:spPr>
        </p:pic>
        <p:sp>
          <p:nvSpPr>
            <p:cNvPr id="52" name="모서리가 둥근 직사각형 51"/>
            <p:cNvSpPr/>
            <p:nvPr/>
          </p:nvSpPr>
          <p:spPr>
            <a:xfrm>
              <a:off x="908168" y="2607740"/>
              <a:ext cx="1580771" cy="86473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227650" y="2420205"/>
              <a:ext cx="7505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Song . artist</a:t>
              </a:r>
              <a:endParaRPr lang="ko-KR" altLang="en-US" sz="800" dirty="0"/>
            </a:p>
          </p:txBody>
        </p:sp>
        <p:sp>
          <p:nvSpPr>
            <p:cNvPr id="54" name="타원 53"/>
            <p:cNvSpPr/>
            <p:nvPr/>
          </p:nvSpPr>
          <p:spPr>
            <a:xfrm>
              <a:off x="1058988" y="2541873"/>
              <a:ext cx="207404" cy="215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♪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1655699" y="4669810"/>
              <a:ext cx="2655947" cy="1775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1473652" y="4556668"/>
              <a:ext cx="403860" cy="4038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원시인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7" name="타원 56"/>
            <p:cNvSpPr/>
            <p:nvPr/>
          </p:nvSpPr>
          <p:spPr>
            <a:xfrm>
              <a:off x="4089833" y="4556668"/>
              <a:ext cx="403860" cy="4038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매머드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1894993" y="4701482"/>
              <a:ext cx="2177358" cy="13327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3138451" y="3601325"/>
              <a:ext cx="415670" cy="409380"/>
              <a:chOff x="10807900" y="1794534"/>
              <a:chExt cx="1183232" cy="1165326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11025142" y="1995541"/>
                <a:ext cx="763649" cy="76364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11071175" y="2040732"/>
                <a:ext cx="668891" cy="6688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11384108" y="2547904"/>
                <a:ext cx="45719" cy="411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11384108" y="1794534"/>
                <a:ext cx="45719" cy="411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11586449" y="2350652"/>
                <a:ext cx="404683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10807900" y="2350652"/>
                <a:ext cx="404683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1" name="모서리가 둥근 직사각형 60"/>
            <p:cNvSpPr/>
            <p:nvPr/>
          </p:nvSpPr>
          <p:spPr>
            <a:xfrm>
              <a:off x="1885922" y="4701481"/>
              <a:ext cx="1053156" cy="13060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2853747" y="4533616"/>
              <a:ext cx="174521" cy="3960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2875241" y="4563720"/>
              <a:ext cx="131531" cy="33888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668300" y="2504277"/>
              <a:ext cx="1825393" cy="1967525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666205" y="2222749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667733" y="3591965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979467" y="2161003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1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979467" y="2449913"/>
              <a:ext cx="378942" cy="39052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281805" y="2138861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4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536079" y="2564890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5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74789" y="4542416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6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974761" y="3601326"/>
              <a:ext cx="851192" cy="100117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3133263" y="3593293"/>
              <a:ext cx="420858" cy="41741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2182527" y="3056641"/>
              <a:ext cx="244720" cy="544683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281805" y="2436468"/>
              <a:ext cx="613188" cy="155976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42010" y="2569902"/>
              <a:ext cx="1702243" cy="17889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1473652" y="4549541"/>
              <a:ext cx="3020041" cy="418112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175685" y="2776821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7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3601143" y="3601325"/>
              <a:ext cx="258404" cy="246221"/>
            </a:xfrm>
            <a:prstGeom prst="rect">
              <a:avLst/>
            </a:prstGeom>
            <a:solidFill>
              <a:srgbClr val="00B050"/>
            </a:solidFill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chemeClr val="bg1"/>
                  </a:solidFill>
                </a:rPr>
                <a:t>8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grpSp>
          <p:nvGrpSpPr>
            <p:cNvPr id="79" name="그룹 78"/>
            <p:cNvGrpSpPr/>
            <p:nvPr/>
          </p:nvGrpSpPr>
          <p:grpSpPr>
            <a:xfrm>
              <a:off x="2222195" y="3096100"/>
              <a:ext cx="155232" cy="480655"/>
              <a:chOff x="5783236" y="3471018"/>
              <a:chExt cx="568411" cy="1760008"/>
            </a:xfrm>
          </p:grpSpPr>
          <p:sp>
            <p:nvSpPr>
              <p:cNvPr id="80" name="사다리꼴 79"/>
              <p:cNvSpPr/>
              <p:nvPr/>
            </p:nvSpPr>
            <p:spPr>
              <a:xfrm flipV="1">
                <a:off x="5783236" y="3471018"/>
                <a:ext cx="568411" cy="1326292"/>
              </a:xfrm>
              <a:prstGeom prst="trapezoid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/>
              <p:cNvSpPr/>
              <p:nvPr/>
            </p:nvSpPr>
            <p:spPr>
              <a:xfrm>
                <a:off x="5890327" y="4876799"/>
                <a:ext cx="354227" cy="3542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27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플레이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고대</a:t>
            </a:r>
            <a:endParaRPr lang="ko-KR" altLang="en-US" sz="4000" b="1" dirty="0"/>
          </a:p>
        </p:txBody>
      </p:sp>
      <p:grpSp>
        <p:nvGrpSpPr>
          <p:cNvPr id="8" name="그룹 7"/>
          <p:cNvGrpSpPr/>
          <p:nvPr/>
        </p:nvGrpSpPr>
        <p:grpSpPr>
          <a:xfrm>
            <a:off x="7024642" y="3845606"/>
            <a:ext cx="4876801" cy="2675539"/>
            <a:chOff x="189490" y="1016236"/>
            <a:chExt cx="4876801" cy="2675539"/>
          </a:xfrm>
        </p:grpSpPr>
        <p:sp>
          <p:nvSpPr>
            <p:cNvPr id="67" name="직사각형 66"/>
            <p:cNvSpPr/>
            <p:nvPr/>
          </p:nvSpPr>
          <p:spPr>
            <a:xfrm>
              <a:off x="189490" y="1016236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56374" y="1059134"/>
              <a:ext cx="4809917" cy="263264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0952" y="1203819"/>
              <a:ext cx="1760242" cy="1906912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/>
          </p:nvGrpSpPr>
          <p:grpSpPr>
            <a:xfrm>
              <a:off x="1605691" y="2270908"/>
              <a:ext cx="849315" cy="970522"/>
              <a:chOff x="8116348" y="2584952"/>
              <a:chExt cx="1054832" cy="970522"/>
            </a:xfrm>
          </p:grpSpPr>
          <p:grpSp>
            <p:nvGrpSpPr>
              <p:cNvPr id="72" name="그룹 71"/>
              <p:cNvGrpSpPr/>
              <p:nvPr/>
            </p:nvGrpSpPr>
            <p:grpSpPr>
              <a:xfrm>
                <a:off x="8116348" y="2584952"/>
                <a:ext cx="799854" cy="970522"/>
                <a:chOff x="2294237" y="3404910"/>
                <a:chExt cx="799854" cy="1084711"/>
              </a:xfrm>
            </p:grpSpPr>
            <p:sp>
              <p:nvSpPr>
                <p:cNvPr id="81" name="사다리꼴 80"/>
                <p:cNvSpPr/>
                <p:nvPr/>
              </p:nvSpPr>
              <p:spPr>
                <a:xfrm>
                  <a:off x="2294237" y="3805061"/>
                  <a:ext cx="799854" cy="684560"/>
                </a:xfrm>
                <a:prstGeom prst="trapezoid">
                  <a:avLst>
                    <a:gd name="adj" fmla="val 32368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2" name="타원 81"/>
                <p:cNvSpPr/>
                <p:nvPr/>
              </p:nvSpPr>
              <p:spPr>
                <a:xfrm>
                  <a:off x="2367371" y="3404910"/>
                  <a:ext cx="653586" cy="65358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cxnSp>
            <p:nvCxnSpPr>
              <p:cNvPr id="74" name="직선 화살표 연결선 73"/>
              <p:cNvCxnSpPr/>
              <p:nvPr/>
            </p:nvCxnSpPr>
            <p:spPr>
              <a:xfrm flipV="1">
                <a:off x="8456022" y="2963678"/>
                <a:ext cx="715158" cy="3945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4" t="13983" r="12249" b="10523"/>
            <a:stretch/>
          </p:blipFill>
          <p:spPr>
            <a:xfrm>
              <a:off x="4624948" y="1067790"/>
              <a:ext cx="378942" cy="453082"/>
            </a:xfrm>
            <a:prstGeom prst="rect">
              <a:avLst/>
            </a:prstGeom>
          </p:spPr>
        </p:pic>
        <p:sp>
          <p:nvSpPr>
            <p:cNvPr id="34" name="모서리가 둥근 직사각형 33"/>
            <p:cNvSpPr/>
            <p:nvPr/>
          </p:nvSpPr>
          <p:spPr>
            <a:xfrm>
              <a:off x="535684" y="1246669"/>
              <a:ext cx="1580771" cy="86473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55166" y="1059134"/>
              <a:ext cx="7505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Song . artist</a:t>
              </a:r>
              <a:endParaRPr lang="ko-KR" altLang="en-US" sz="800" dirty="0"/>
            </a:p>
          </p:txBody>
        </p:sp>
        <p:sp>
          <p:nvSpPr>
            <p:cNvPr id="9" name="타원 8"/>
            <p:cNvSpPr/>
            <p:nvPr/>
          </p:nvSpPr>
          <p:spPr>
            <a:xfrm>
              <a:off x="686504" y="1180802"/>
              <a:ext cx="207404" cy="215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♪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283215" y="3308739"/>
              <a:ext cx="2655947" cy="1775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1101168" y="3195597"/>
              <a:ext cx="403860" cy="4038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원시인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3717349" y="3195597"/>
              <a:ext cx="403860" cy="4038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맘모스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522509" y="3340411"/>
              <a:ext cx="2177358" cy="13327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765967" y="2240254"/>
              <a:ext cx="415670" cy="409380"/>
              <a:chOff x="10807900" y="1794534"/>
              <a:chExt cx="1183232" cy="1165326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11025142" y="1995541"/>
                <a:ext cx="763649" cy="76364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11071175" y="2040732"/>
                <a:ext cx="668891" cy="6688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1384108" y="2547904"/>
                <a:ext cx="45719" cy="411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/>
              <p:cNvSpPr/>
              <p:nvPr/>
            </p:nvSpPr>
            <p:spPr>
              <a:xfrm>
                <a:off x="11384108" y="1794534"/>
                <a:ext cx="45719" cy="411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1586449" y="2350652"/>
                <a:ext cx="404683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0807900" y="2350652"/>
                <a:ext cx="404683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모서리가 둥근 직사각형 46"/>
            <p:cNvSpPr/>
            <p:nvPr/>
          </p:nvSpPr>
          <p:spPr>
            <a:xfrm>
              <a:off x="1513438" y="3340410"/>
              <a:ext cx="1053156" cy="13060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481263" y="3172545"/>
              <a:ext cx="174521" cy="3960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2502757" y="3202649"/>
              <a:ext cx="131531" cy="33888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850082" y="1740711"/>
              <a:ext cx="155232" cy="480655"/>
              <a:chOff x="5783236" y="3471018"/>
              <a:chExt cx="568411" cy="1760008"/>
            </a:xfrm>
          </p:grpSpPr>
          <p:sp>
            <p:nvSpPr>
              <p:cNvPr id="2" name="사다리꼴 1"/>
              <p:cNvSpPr/>
              <p:nvPr/>
            </p:nvSpPr>
            <p:spPr>
              <a:xfrm flipV="1">
                <a:off x="5783236" y="3471018"/>
                <a:ext cx="568411" cy="1326292"/>
              </a:xfrm>
              <a:prstGeom prst="trapezoid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타원 2"/>
              <p:cNvSpPr/>
              <p:nvPr/>
            </p:nvSpPr>
            <p:spPr>
              <a:xfrm>
                <a:off x="5890327" y="4876799"/>
                <a:ext cx="354227" cy="354227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185604" y="1060515"/>
            <a:ext cx="996131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방식</a:t>
            </a:r>
            <a:endParaRPr lang="en-US" altLang="ko-KR" sz="14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dirty="0" smtClean="0"/>
              <a:t>:</a:t>
            </a:r>
            <a:r>
              <a:rPr lang="en-US" altLang="ko-KR" sz="1200" b="1" dirty="0" smtClean="0"/>
              <a:t> </a:t>
            </a:r>
            <a:r>
              <a:rPr lang="ko-KR" altLang="en-US" sz="1200" dirty="0" smtClean="0"/>
              <a:t>캐릭터 머리 위에 느낌표 또는 매머드 몸에 조준 표시가 나타나는 것을 보고 다음 박자에 터치 및 좌우 </a:t>
            </a:r>
            <a:r>
              <a:rPr lang="ko-KR" altLang="en-US" sz="1200" dirty="0" err="1" smtClean="0"/>
              <a:t>스와이프로</a:t>
            </a:r>
            <a:r>
              <a:rPr lang="ko-KR" altLang="en-US" sz="1200" dirty="0" smtClean="0"/>
              <a:t> 공격과 회피를 하는 방식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캐릭터 머리 위 느낌표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터치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매머드 몸 조준 표시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좌우 </a:t>
            </a:r>
            <a:r>
              <a:rPr lang="ko-KR" altLang="en-US" sz="1200" dirty="0" err="1" smtClean="0"/>
              <a:t>스와이프</a:t>
            </a:r>
            <a:endParaRPr lang="en-US" altLang="ko-KR" sz="1200" dirty="0" smtClean="0"/>
          </a:p>
          <a:p>
            <a:endParaRPr lang="en-US" altLang="ko-KR" sz="1200" b="1" dirty="0" smtClean="0"/>
          </a:p>
          <a:p>
            <a:r>
              <a:rPr lang="en-US" altLang="ko-KR" sz="1400" b="1" dirty="0" smtClean="0"/>
              <a:t>2. </a:t>
            </a:r>
            <a:r>
              <a:rPr lang="ko-KR" altLang="en-US" sz="1400" b="1" dirty="0" smtClean="0"/>
              <a:t>결과</a:t>
            </a:r>
            <a:endParaRPr lang="en-US" altLang="ko-KR" sz="1400" b="1" dirty="0"/>
          </a:p>
          <a:p>
            <a:r>
              <a:rPr lang="en-US" altLang="ko-KR" sz="1200" dirty="0" smtClean="0"/>
              <a:t> : </a:t>
            </a:r>
            <a:r>
              <a:rPr lang="ko-KR" altLang="en-US" sz="1200" dirty="0" smtClean="0"/>
              <a:t>결과는 다섯 가지로 점수에 따라 달라진다</a:t>
            </a:r>
            <a:r>
              <a:rPr lang="en-US" altLang="ko-KR" sz="1200" dirty="0" smtClean="0"/>
              <a:t>. </a:t>
            </a:r>
          </a:p>
          <a:p>
            <a:r>
              <a:rPr lang="en-US" altLang="ko-KR" sz="1200" dirty="0" smtClean="0"/>
              <a:t>  - Player Groggy : 0 - </a:t>
            </a:r>
            <a:r>
              <a:rPr lang="en-US" altLang="ko-KR" sz="1200" b="1" dirty="0" smtClean="0"/>
              <a:t>Failed</a:t>
            </a:r>
          </a:p>
          <a:p>
            <a:r>
              <a:rPr lang="en-US" altLang="ko-KR" sz="1200" dirty="0" smtClean="0"/>
              <a:t>  - Player Run : 1 ~ 99 - </a:t>
            </a:r>
            <a:r>
              <a:rPr lang="en-US" altLang="ko-KR" sz="1200" b="1" dirty="0" smtClean="0"/>
              <a:t>Bad</a:t>
            </a:r>
          </a:p>
          <a:p>
            <a:r>
              <a:rPr lang="en-US" altLang="ko-KR" sz="1200" dirty="0" smtClean="0"/>
              <a:t>  - Mammoth Run : 100 ~ 169 - </a:t>
            </a:r>
            <a:r>
              <a:rPr lang="en-US" altLang="ko-KR" sz="1200" b="1" dirty="0" smtClean="0"/>
              <a:t>Good</a:t>
            </a:r>
          </a:p>
          <a:p>
            <a:r>
              <a:rPr lang="en-US" altLang="ko-KR" sz="1200" dirty="0" smtClean="0"/>
              <a:t>  - Mammoth Groggy : 170 ~ 199 - </a:t>
            </a:r>
            <a:r>
              <a:rPr lang="en-US" altLang="ko-KR" sz="1200" b="1" dirty="0" smtClean="0"/>
              <a:t>Great</a:t>
            </a:r>
          </a:p>
          <a:p>
            <a:r>
              <a:rPr lang="en-US" altLang="ko-KR" sz="1200" dirty="0" smtClean="0"/>
              <a:t>  - Mammoth Dead : 200 - </a:t>
            </a:r>
            <a:r>
              <a:rPr lang="en-US" altLang="ko-KR" sz="1200" b="1" dirty="0" smtClean="0"/>
              <a:t>Perfect</a:t>
            </a:r>
          </a:p>
          <a:p>
            <a:endParaRPr lang="en-US" altLang="ko-KR" sz="1200" dirty="0"/>
          </a:p>
          <a:p>
            <a:r>
              <a:rPr lang="en-US" altLang="ko-KR" sz="1400" b="1" dirty="0" smtClean="0"/>
              <a:t>3. </a:t>
            </a:r>
            <a:r>
              <a:rPr lang="ko-KR" altLang="en-US" sz="1400" b="1" dirty="0" smtClean="0"/>
              <a:t>텍스트 </a:t>
            </a:r>
            <a:r>
              <a:rPr lang="ko-KR" altLang="en-US" sz="1400" b="1" dirty="0" err="1" smtClean="0"/>
              <a:t>이펙트</a:t>
            </a:r>
            <a:endParaRPr lang="en-US" altLang="ko-KR" sz="1400" b="1" dirty="0" smtClean="0"/>
          </a:p>
          <a:p>
            <a:r>
              <a:rPr lang="en-US" altLang="ko-KR" sz="1200" dirty="0" smtClean="0"/>
              <a:t> : (Hit, Miss)</a:t>
            </a:r>
            <a:r>
              <a:rPr lang="ko-KR" altLang="en-US" sz="1200" dirty="0" smtClean="0"/>
              <a:t>는 캐릭터 창 끝</a:t>
            </a:r>
            <a:r>
              <a:rPr lang="en-US" altLang="ko-KR" sz="1200" dirty="0" smtClean="0"/>
              <a:t>, (Nice, Bad)</a:t>
            </a:r>
            <a:r>
              <a:rPr lang="ko-KR" altLang="en-US" sz="1200" dirty="0" smtClean="0"/>
              <a:t>는 캐릭터 머리 위에 나타난다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공격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Hit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초록색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공격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Miss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파란색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회피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Nice </a:t>
            </a:r>
            <a:r>
              <a:rPr lang="en-US" altLang="ko-KR" sz="1200" dirty="0" smtClean="0"/>
              <a:t>-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노란색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회피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Bad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빨간색</a:t>
            </a:r>
            <a:endParaRPr lang="en-US" altLang="ko-KR" sz="1200" b="1" dirty="0" smtClean="0"/>
          </a:p>
          <a:p>
            <a:endParaRPr lang="en-US" altLang="ko-KR" sz="1200" b="1" dirty="0" smtClean="0"/>
          </a:p>
          <a:p>
            <a:r>
              <a:rPr lang="en-US" altLang="ko-KR" sz="1400" b="1" dirty="0" smtClean="0"/>
              <a:t>4. </a:t>
            </a:r>
            <a:r>
              <a:rPr lang="ko-KR" altLang="en-US" sz="1400" b="1" dirty="0" smtClean="0"/>
              <a:t>패턴</a:t>
            </a:r>
            <a:endParaRPr lang="en-US" altLang="ko-KR" sz="1400" b="1" dirty="0" smtClean="0"/>
          </a:p>
          <a:p>
            <a:r>
              <a:rPr lang="en-US" altLang="ko-KR" sz="1200" dirty="0" smtClean="0"/>
              <a:t> : </a:t>
            </a:r>
            <a:r>
              <a:rPr lang="ko-KR" altLang="en-US" sz="1200" dirty="0" smtClean="0"/>
              <a:t>총 </a:t>
            </a:r>
            <a:r>
              <a:rPr lang="en-US" altLang="ko-KR" sz="1200" dirty="0" smtClean="0"/>
              <a:t>40</a:t>
            </a:r>
            <a:r>
              <a:rPr lang="ko-KR" altLang="en-US" sz="1200" dirty="0" smtClean="0"/>
              <a:t>개의 노트가 있고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터치 </a:t>
            </a:r>
            <a:r>
              <a:rPr lang="en-US" altLang="ko-KR" sz="1200" dirty="0" smtClean="0"/>
              <a:t>28</a:t>
            </a:r>
            <a:r>
              <a:rPr lang="ko-KR" altLang="en-US" sz="1200" dirty="0" smtClean="0"/>
              <a:t>개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스와이프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12</a:t>
            </a:r>
            <a:r>
              <a:rPr lang="ko-KR" altLang="en-US" sz="1200" dirty="0" smtClean="0"/>
              <a:t>개로 이루어져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10822000" y="3066967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C00000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Bad</a:t>
            </a:r>
            <a:endParaRPr lang="ko-KR" altLang="en-US" sz="2800" dirty="0">
              <a:solidFill>
                <a:srgbClr val="C00000"/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822001" y="2752867"/>
            <a:ext cx="10823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Nice</a:t>
            </a:r>
            <a:endParaRPr lang="ko-KR" altLang="en-US" sz="2800" dirty="0">
              <a:solidFill>
                <a:schemeClr val="accent4"/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821999" y="2433871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240ABE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Miss</a:t>
            </a:r>
            <a:endParaRPr lang="ko-KR" altLang="en-US" sz="2800" dirty="0">
              <a:solidFill>
                <a:srgbClr val="240ABE"/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821999" y="3385406"/>
            <a:ext cx="692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B050"/>
                </a:solidFill>
                <a:latin typeface="HY태백B" panose="02030600000101010101" pitchFamily="18" charset="-127"/>
                <a:ea typeface="HY태백B" panose="02030600000101010101" pitchFamily="18" charset="-127"/>
              </a:rPr>
              <a:t>Hit</a:t>
            </a:r>
            <a:endParaRPr lang="ko-KR" altLang="en-US" sz="2800" dirty="0">
              <a:solidFill>
                <a:srgbClr val="00B050"/>
              </a:solidFill>
              <a:latin typeface="HY태백B" panose="02030600000101010101" pitchFamily="18" charset="-127"/>
              <a:ea typeface="HY태백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45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패턴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고대</a:t>
            </a:r>
            <a:endParaRPr lang="ko-KR" altLang="en-US" sz="4000" b="1" dirty="0"/>
          </a:p>
        </p:txBody>
      </p:sp>
      <p:sp>
        <p:nvSpPr>
          <p:cNvPr id="8" name="직사각형 7"/>
          <p:cNvSpPr/>
          <p:nvPr/>
        </p:nvSpPr>
        <p:spPr>
          <a:xfrm>
            <a:off x="198007" y="1008404"/>
            <a:ext cx="2757822" cy="571713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199803" y="1008404"/>
            <a:ext cx="2762538" cy="571713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27925" y="6255522"/>
            <a:ext cx="1478423" cy="32474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시작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8007" y="100840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199803" y="100840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59630" y="5866688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탭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755143" y="5866688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스와이프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263097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탭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758610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스와이프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왼쪽 화살표 18"/>
          <p:cNvSpPr/>
          <p:nvPr/>
        </p:nvSpPr>
        <p:spPr>
          <a:xfrm>
            <a:off x="682646" y="5442284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왼쪽 화살표 57"/>
          <p:cNvSpPr/>
          <p:nvPr/>
        </p:nvSpPr>
        <p:spPr>
          <a:xfrm>
            <a:off x="682646" y="5047791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왼쪽 화살표 58"/>
          <p:cNvSpPr/>
          <p:nvPr/>
        </p:nvSpPr>
        <p:spPr>
          <a:xfrm>
            <a:off x="2178159" y="472580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왼쪽 화살표 59"/>
          <p:cNvSpPr/>
          <p:nvPr/>
        </p:nvSpPr>
        <p:spPr>
          <a:xfrm>
            <a:off x="682646" y="4363173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왼쪽 화살표 60"/>
          <p:cNvSpPr/>
          <p:nvPr/>
        </p:nvSpPr>
        <p:spPr>
          <a:xfrm>
            <a:off x="2178159" y="4016402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왼쪽 화살표 61"/>
          <p:cNvSpPr/>
          <p:nvPr/>
        </p:nvSpPr>
        <p:spPr>
          <a:xfrm>
            <a:off x="682646" y="367580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왼쪽 화살표 62"/>
          <p:cNvSpPr/>
          <p:nvPr/>
        </p:nvSpPr>
        <p:spPr>
          <a:xfrm>
            <a:off x="2178159" y="330699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왼쪽 화살표 63"/>
          <p:cNvSpPr/>
          <p:nvPr/>
        </p:nvSpPr>
        <p:spPr>
          <a:xfrm>
            <a:off x="682646" y="2988427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왼쪽 화살표 64"/>
          <p:cNvSpPr/>
          <p:nvPr/>
        </p:nvSpPr>
        <p:spPr>
          <a:xfrm>
            <a:off x="682646" y="2593934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왼쪽 화살표 65"/>
          <p:cNvSpPr/>
          <p:nvPr/>
        </p:nvSpPr>
        <p:spPr>
          <a:xfrm>
            <a:off x="682646" y="2199441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왼쪽 화살표 68"/>
          <p:cNvSpPr/>
          <p:nvPr/>
        </p:nvSpPr>
        <p:spPr>
          <a:xfrm>
            <a:off x="682646" y="180494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왼쪽 화살표 72"/>
          <p:cNvSpPr/>
          <p:nvPr/>
        </p:nvSpPr>
        <p:spPr>
          <a:xfrm>
            <a:off x="2178159" y="144829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왼쪽 화살표 74"/>
          <p:cNvSpPr/>
          <p:nvPr/>
        </p:nvSpPr>
        <p:spPr>
          <a:xfrm>
            <a:off x="3686113" y="596830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왼쪽 화살표 75"/>
          <p:cNvSpPr/>
          <p:nvPr/>
        </p:nvSpPr>
        <p:spPr>
          <a:xfrm>
            <a:off x="5181626" y="554101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왼쪽 화살표 76"/>
          <p:cNvSpPr/>
          <p:nvPr/>
        </p:nvSpPr>
        <p:spPr>
          <a:xfrm>
            <a:off x="3686113" y="5132499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왼쪽 화살표 77"/>
          <p:cNvSpPr/>
          <p:nvPr/>
        </p:nvSpPr>
        <p:spPr>
          <a:xfrm>
            <a:off x="3686113" y="472580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왼쪽 화살표 82"/>
          <p:cNvSpPr/>
          <p:nvPr/>
        </p:nvSpPr>
        <p:spPr>
          <a:xfrm>
            <a:off x="3686113" y="4319113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왼쪽 화살표 84"/>
          <p:cNvSpPr/>
          <p:nvPr/>
        </p:nvSpPr>
        <p:spPr>
          <a:xfrm>
            <a:off x="5181626" y="389817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왼쪽 화살표 85"/>
          <p:cNvSpPr/>
          <p:nvPr/>
        </p:nvSpPr>
        <p:spPr>
          <a:xfrm>
            <a:off x="3686113" y="3487839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왼쪽 화살표 86"/>
          <p:cNvSpPr/>
          <p:nvPr/>
        </p:nvSpPr>
        <p:spPr>
          <a:xfrm>
            <a:off x="3686113" y="308114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왼쪽 화살표 87"/>
          <p:cNvSpPr/>
          <p:nvPr/>
        </p:nvSpPr>
        <p:spPr>
          <a:xfrm>
            <a:off x="5181626" y="270989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왼쪽 화살표 88"/>
          <p:cNvSpPr/>
          <p:nvPr/>
        </p:nvSpPr>
        <p:spPr>
          <a:xfrm>
            <a:off x="3686113" y="239788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왼쪽 화살표 89"/>
          <p:cNvSpPr/>
          <p:nvPr/>
        </p:nvSpPr>
        <p:spPr>
          <a:xfrm>
            <a:off x="3686113" y="1987124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왼쪽 화살표 90"/>
          <p:cNvSpPr/>
          <p:nvPr/>
        </p:nvSpPr>
        <p:spPr>
          <a:xfrm>
            <a:off x="3686113" y="158306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왼쪽 화살표 91"/>
          <p:cNvSpPr/>
          <p:nvPr/>
        </p:nvSpPr>
        <p:spPr>
          <a:xfrm>
            <a:off x="3686113" y="117132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6212236" y="1008404"/>
            <a:ext cx="2777383" cy="571713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6212236" y="100895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6291598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탭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7787111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스와이프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4" name="왼쪽 화살표 113"/>
          <p:cNvSpPr/>
          <p:nvPr/>
        </p:nvSpPr>
        <p:spPr>
          <a:xfrm>
            <a:off x="6714614" y="596830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화살표 114"/>
          <p:cNvSpPr/>
          <p:nvPr/>
        </p:nvSpPr>
        <p:spPr>
          <a:xfrm>
            <a:off x="8210127" y="554101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왼쪽 화살표 115"/>
          <p:cNvSpPr/>
          <p:nvPr/>
        </p:nvSpPr>
        <p:spPr>
          <a:xfrm>
            <a:off x="6714614" y="5132499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왼쪽 화살표 116"/>
          <p:cNvSpPr/>
          <p:nvPr/>
        </p:nvSpPr>
        <p:spPr>
          <a:xfrm>
            <a:off x="8210127" y="472580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왼쪽 화살표 117"/>
          <p:cNvSpPr/>
          <p:nvPr/>
        </p:nvSpPr>
        <p:spPr>
          <a:xfrm>
            <a:off x="6714614" y="4319113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왼쪽 화살표 118"/>
          <p:cNvSpPr/>
          <p:nvPr/>
        </p:nvSpPr>
        <p:spPr>
          <a:xfrm>
            <a:off x="6714614" y="389817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왼쪽 화살표 119"/>
          <p:cNvSpPr/>
          <p:nvPr/>
        </p:nvSpPr>
        <p:spPr>
          <a:xfrm>
            <a:off x="8210127" y="3487839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왼쪽 화살표 120"/>
          <p:cNvSpPr/>
          <p:nvPr/>
        </p:nvSpPr>
        <p:spPr>
          <a:xfrm>
            <a:off x="6714614" y="308114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왼쪽 화살표 121"/>
          <p:cNvSpPr/>
          <p:nvPr/>
        </p:nvSpPr>
        <p:spPr>
          <a:xfrm>
            <a:off x="8210127" y="270989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왼쪽 화살표 122"/>
          <p:cNvSpPr/>
          <p:nvPr/>
        </p:nvSpPr>
        <p:spPr>
          <a:xfrm>
            <a:off x="6714614" y="2397886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왼쪽 화살표 123"/>
          <p:cNvSpPr/>
          <p:nvPr/>
        </p:nvSpPr>
        <p:spPr>
          <a:xfrm>
            <a:off x="6714614" y="1987124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왼쪽 화살표 124"/>
          <p:cNvSpPr/>
          <p:nvPr/>
        </p:nvSpPr>
        <p:spPr>
          <a:xfrm>
            <a:off x="6714614" y="1583068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왼쪽 화살표 125"/>
          <p:cNvSpPr/>
          <p:nvPr/>
        </p:nvSpPr>
        <p:spPr>
          <a:xfrm>
            <a:off x="6714614" y="117132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9233593" y="1008404"/>
            <a:ext cx="2777383" cy="5717137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9233593" y="100895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9312955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</a:rPr>
              <a:t>탭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0808468" y="6392704"/>
            <a:ext cx="1136590" cy="272266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 smtClean="0">
                <a:solidFill>
                  <a:schemeClr val="tx1"/>
                </a:solidFill>
              </a:rPr>
              <a:t>스와이프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2" name="왼쪽 화살표 131"/>
          <p:cNvSpPr/>
          <p:nvPr/>
        </p:nvSpPr>
        <p:spPr>
          <a:xfrm>
            <a:off x="11231484" y="596830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왼쪽 화살표 132"/>
          <p:cNvSpPr/>
          <p:nvPr/>
        </p:nvSpPr>
        <p:spPr>
          <a:xfrm>
            <a:off x="9735971" y="5541010"/>
            <a:ext cx="290558" cy="277925"/>
          </a:xfrm>
          <a:prstGeom prst="lef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881250" y="1147912"/>
            <a:ext cx="1478423" cy="324740"/>
          </a:xfrm>
          <a:prstGeom prst="rect">
            <a:avLst/>
          </a:prstGeom>
          <a:solidFill>
            <a:schemeClr val="tx1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33893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중세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8413" y="1703287"/>
            <a:ext cx="4872693" cy="2675538"/>
            <a:chOff x="3476353" y="1499288"/>
            <a:chExt cx="4872693" cy="2675538"/>
          </a:xfrm>
        </p:grpSpPr>
        <p:sp>
          <p:nvSpPr>
            <p:cNvPr id="21" name="직사각형 20"/>
            <p:cNvSpPr/>
            <p:nvPr/>
          </p:nvSpPr>
          <p:spPr>
            <a:xfrm>
              <a:off x="3484569" y="1499288"/>
              <a:ext cx="4864476" cy="26681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3563596" y="1520240"/>
              <a:ext cx="4785450" cy="2646348"/>
            </a:xfrm>
            <a:prstGeom prst="rect">
              <a:avLst/>
            </a:prstGeom>
          </p:spPr>
        </p:pic>
        <p:grpSp>
          <p:nvGrpSpPr>
            <p:cNvPr id="42" name="그룹 41"/>
            <p:cNvGrpSpPr/>
            <p:nvPr/>
          </p:nvGrpSpPr>
          <p:grpSpPr>
            <a:xfrm>
              <a:off x="4893514" y="3178825"/>
              <a:ext cx="797833" cy="967856"/>
              <a:chOff x="2294237" y="3404910"/>
              <a:chExt cx="799854" cy="1084711"/>
            </a:xfrm>
          </p:grpSpPr>
          <p:sp>
            <p:nvSpPr>
              <p:cNvPr id="51" name="사다리꼴 50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77" r="248" b="7624"/>
            <a:stretch/>
          </p:blipFill>
          <p:spPr>
            <a:xfrm>
              <a:off x="4429527" y="3911447"/>
              <a:ext cx="3919518" cy="255499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50" t="9844" r="2924" b="10827"/>
            <a:stretch/>
          </p:blipFill>
          <p:spPr>
            <a:xfrm>
              <a:off x="3476353" y="1902285"/>
              <a:ext cx="1088479" cy="2272541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00" t="4062" r="39606" b="5049"/>
            <a:stretch/>
          </p:blipFill>
          <p:spPr>
            <a:xfrm rot="13547326">
              <a:off x="5611942" y="3038085"/>
              <a:ext cx="158808" cy="1166063"/>
            </a:xfrm>
            <a:prstGeom prst="rect">
              <a:avLst/>
            </a:prstGeom>
          </p:spPr>
        </p:pic>
        <p:cxnSp>
          <p:nvCxnSpPr>
            <p:cNvPr id="23" name="직선 화살표 연결선 22"/>
            <p:cNvCxnSpPr/>
            <p:nvPr/>
          </p:nvCxnSpPr>
          <p:spPr>
            <a:xfrm flipH="1" flipV="1">
              <a:off x="6330562" y="3311801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 flipV="1">
              <a:off x="6741604" y="3509462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 flipV="1">
              <a:off x="6431222" y="3639699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815728" y="1639776"/>
              <a:ext cx="2202161" cy="9230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044954" y="1627207"/>
              <a:ext cx="171776" cy="11957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747788" y="306024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757587" y="3340921"/>
            <a:ext cx="1339090" cy="10379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695956" y="1774189"/>
            <a:ext cx="2312407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1695956" y="149928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262622" y="3463764"/>
            <a:ext cx="1448026" cy="1217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3262622" y="316672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355383"/>
              </p:ext>
            </p:extLst>
          </p:nvPr>
        </p:nvGraphicFramePr>
        <p:xfrm>
          <a:off x="5605666" y="2262943"/>
          <a:ext cx="6239127" cy="1548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75061"/>
                <a:gridCol w="1021492"/>
                <a:gridCol w="3825440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일시 정지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</a:t>
                      </a:r>
                      <a:r>
                        <a:rPr lang="en-US" altLang="ko-KR" sz="1100" dirty="0" smtClean="0"/>
                        <a:t>PAUSE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진행상태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게임 진행 상태를 나타내는 </a:t>
                      </a:r>
                      <a:r>
                        <a:rPr lang="ko-KR" altLang="en-US" sz="1100" dirty="0" err="1" smtClean="0"/>
                        <a:t>프로그레스바이다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배경음악 시간에 따라 왼쪽에서 오른쪽으로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플레이어 캐릭터를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날아오는 화살을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4908748" y="1724239"/>
            <a:ext cx="378942" cy="45308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966773" y="159010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002756" y="1870170"/>
            <a:ext cx="222421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08413" y="4506255"/>
            <a:ext cx="97167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방식</a:t>
            </a:r>
            <a:endParaRPr lang="en-US" altLang="ko-KR" sz="14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dirty="0" smtClean="0"/>
              <a:t>:</a:t>
            </a:r>
            <a:r>
              <a:rPr lang="en-US" altLang="ko-KR" sz="1200" b="1" dirty="0" smtClean="0"/>
              <a:t> </a:t>
            </a:r>
            <a:r>
              <a:rPr lang="ko-KR" altLang="en-US" sz="1200" dirty="0" smtClean="0"/>
              <a:t>캐릭터 앞으로 날아오는 일반 화살의 개수에 따라 터치로 베거나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불화살이 날아오는 시점에 맞춰 위로 </a:t>
            </a:r>
            <a:r>
              <a:rPr lang="ko-KR" altLang="en-US" sz="1200" dirty="0" err="1" smtClean="0"/>
              <a:t>스와이프로</a:t>
            </a:r>
            <a:r>
              <a:rPr lang="ko-KR" altLang="en-US" sz="1200" dirty="0" smtClean="0"/>
              <a:t> 회피를 하는 방식</a:t>
            </a:r>
            <a:r>
              <a:rPr lang="en-US" altLang="ko-KR" sz="1200" dirty="0" smtClean="0"/>
              <a:t>.</a:t>
            </a:r>
            <a:endParaRPr lang="en-US" altLang="ko-KR" sz="12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일반 화살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터치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화살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위로 </a:t>
            </a:r>
            <a:r>
              <a:rPr lang="ko-KR" altLang="en-US" sz="1200" dirty="0" err="1" smtClean="0"/>
              <a:t>스와이프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/>
              <a:t>2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텍스트 </a:t>
            </a:r>
            <a:r>
              <a:rPr lang="ko-KR" altLang="en-US" sz="1400" b="1" dirty="0" err="1" smtClean="0"/>
              <a:t>이펙트</a:t>
            </a:r>
            <a:endParaRPr lang="en-US" altLang="ko-KR" sz="1200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베기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Hit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초록색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베기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Miss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파란색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회피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Nice </a:t>
            </a:r>
            <a:r>
              <a:rPr lang="en-US" altLang="ko-KR" sz="1200" dirty="0" smtClean="0"/>
              <a:t>-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노란색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회피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Bad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빨간색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25983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136180" y="4013820"/>
            <a:ext cx="3769464" cy="2558143"/>
            <a:chOff x="3476353" y="1499287"/>
            <a:chExt cx="4876801" cy="2675539"/>
          </a:xfrm>
        </p:grpSpPr>
        <p:grpSp>
          <p:nvGrpSpPr>
            <p:cNvPr id="52" name="그룹 51"/>
            <p:cNvGrpSpPr/>
            <p:nvPr/>
          </p:nvGrpSpPr>
          <p:grpSpPr>
            <a:xfrm>
              <a:off x="3476353" y="1499287"/>
              <a:ext cx="4876801" cy="2675539"/>
              <a:chOff x="267730" y="1493696"/>
              <a:chExt cx="4876801" cy="299033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267730" y="1493698"/>
                <a:ext cx="4876800" cy="299033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6"/>
              <a:stretch/>
            </p:blipFill>
            <p:spPr>
              <a:xfrm>
                <a:off x="267730" y="1493697"/>
                <a:ext cx="4876801" cy="2990335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730" y="1493696"/>
                <a:ext cx="4876800" cy="2975668"/>
              </a:xfrm>
              <a:prstGeom prst="rect">
                <a:avLst/>
              </a:prstGeom>
            </p:spPr>
          </p:pic>
          <p:sp>
            <p:nvSpPr>
              <p:cNvPr id="56" name="모서리가 둥근 직사각형 55"/>
              <p:cNvSpPr/>
              <p:nvPr/>
            </p:nvSpPr>
            <p:spPr>
              <a:xfrm>
                <a:off x="1602260" y="1648908"/>
                <a:ext cx="2207740" cy="103449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2834600" y="1634822"/>
                <a:ext cx="172211" cy="13401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4" t="13983" r="12249" b="10523"/>
            <a:stretch/>
          </p:blipFill>
          <p:spPr>
            <a:xfrm>
              <a:off x="7974211" y="1518918"/>
              <a:ext cx="378942" cy="453082"/>
            </a:xfrm>
            <a:prstGeom prst="rect">
              <a:avLst/>
            </a:prstGeom>
          </p:spPr>
        </p:pic>
      </p:grpSp>
      <p:sp>
        <p:nvSpPr>
          <p:cNvPr id="37" name="직사각형 36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현재 게임 개요</a:t>
            </a:r>
            <a:endParaRPr lang="ko-KR" altLang="en-US" sz="40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83317"/>
              </p:ext>
            </p:extLst>
          </p:nvPr>
        </p:nvGraphicFramePr>
        <p:xfrm>
          <a:off x="300366" y="1057750"/>
          <a:ext cx="7616765" cy="425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306"/>
                <a:gridCol w="66314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둥둥탁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캐주얼 리듬게임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플랫폼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Android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특징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smtClean="0"/>
                        <a:t>탭 및 </a:t>
                      </a:r>
                      <a:r>
                        <a:rPr lang="ko-KR" altLang="en-US" sz="1100" dirty="0" err="1" smtClean="0"/>
                        <a:t>스와이프</a:t>
                      </a:r>
                      <a:r>
                        <a:rPr lang="ko-KR" altLang="en-US" sz="1100" dirty="0" smtClean="0"/>
                        <a:t> 방식의 간단한 조작</a:t>
                      </a:r>
                      <a:endParaRPr lang="en-US" altLang="ko-KR" sz="11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smtClean="0"/>
                        <a:t>박자에 맞춰 </a:t>
                      </a:r>
                      <a:r>
                        <a:rPr lang="ko-KR" altLang="en-US" sz="1100" dirty="0" err="1" smtClean="0"/>
                        <a:t>리듬감있게</a:t>
                      </a:r>
                      <a:r>
                        <a:rPr lang="ko-KR" altLang="en-US" sz="1100" dirty="0" smtClean="0"/>
                        <a:t> 플레이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키워드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탭 및 </a:t>
                      </a:r>
                      <a:r>
                        <a:rPr lang="ko-KR" altLang="en-US" sz="1100" dirty="0" err="1" smtClean="0"/>
                        <a:t>스와이프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리듬감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참조게임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후르츠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닌자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 세상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만져라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그래픽 </a:t>
                      </a:r>
                      <a:r>
                        <a:rPr lang="ko-KR" altLang="en-US" sz="1100" dirty="0" err="1" smtClean="0"/>
                        <a:t>컨셉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종이공책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낙서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총 </a:t>
                      </a:r>
                      <a:r>
                        <a:rPr lang="en-US" altLang="ko-KR" sz="1100" dirty="0" smtClean="0"/>
                        <a:t>4</a:t>
                      </a:r>
                      <a:r>
                        <a:rPr lang="ko-KR" altLang="en-US" sz="1100" dirty="0" smtClean="0"/>
                        <a:t>개의 캐릭터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스테이지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가 있고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각 캐릭터마다 </a:t>
                      </a:r>
                      <a:r>
                        <a:rPr lang="ko-KR" altLang="en-US" sz="1100" dirty="0" err="1" smtClean="0"/>
                        <a:t>컨셉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고대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중세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현대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미래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ko-KR" altLang="en-US" sz="1100" dirty="0" smtClean="0"/>
                        <a:t>및 플레이 방식이 다르다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10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원하는 캐릭터 선택 후 게임시작을 하면 데모 게임을 통해 각 캐릭터마다 다른 조작법과 박자 감을 익힐 수 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10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탭 및 </a:t>
                      </a:r>
                      <a:r>
                        <a:rPr lang="ko-KR" altLang="en-US" sz="1100" dirty="0" err="1" smtClean="0"/>
                        <a:t>스와이프를</a:t>
                      </a:r>
                      <a:r>
                        <a:rPr lang="ko-KR" altLang="en-US" sz="1100" dirty="0" smtClean="0"/>
                        <a:t> 통해 최대한 틀리지 않고 박자를 맞춰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노래가 끝날 때 까지 플레이 하면 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원하는 캐릭터를 반복해서 플레이 할 수 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8136180" y="1060039"/>
            <a:ext cx="3769463" cy="2486466"/>
            <a:chOff x="4885315" y="1040914"/>
            <a:chExt cx="4876801" cy="2675539"/>
          </a:xfrm>
        </p:grpSpPr>
        <p:sp>
          <p:nvSpPr>
            <p:cNvPr id="21" name="직사각형 20"/>
            <p:cNvSpPr/>
            <p:nvPr/>
          </p:nvSpPr>
          <p:spPr>
            <a:xfrm>
              <a:off x="4885315" y="1040914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4956561" y="1083812"/>
              <a:ext cx="4805555" cy="263264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6777" y="1228497"/>
              <a:ext cx="1760242" cy="1906912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6301516" y="2295586"/>
              <a:ext cx="849315" cy="970522"/>
              <a:chOff x="8116348" y="2584952"/>
              <a:chExt cx="1054832" cy="970522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8116348" y="2584952"/>
                <a:ext cx="799854" cy="970522"/>
                <a:chOff x="2294237" y="3404910"/>
                <a:chExt cx="799854" cy="1084711"/>
              </a:xfrm>
            </p:grpSpPr>
            <p:sp>
              <p:nvSpPr>
                <p:cNvPr id="60" name="사다리꼴 59"/>
                <p:cNvSpPr/>
                <p:nvPr/>
              </p:nvSpPr>
              <p:spPr>
                <a:xfrm>
                  <a:off x="2294237" y="3805061"/>
                  <a:ext cx="799854" cy="684560"/>
                </a:xfrm>
                <a:prstGeom prst="trapezoid">
                  <a:avLst>
                    <a:gd name="adj" fmla="val 32368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2" name="타원 61"/>
                <p:cNvSpPr/>
                <p:nvPr/>
              </p:nvSpPr>
              <p:spPr>
                <a:xfrm>
                  <a:off x="2367371" y="3404910"/>
                  <a:ext cx="653586" cy="65358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 dirty="0"/>
                </a:p>
              </p:txBody>
            </p:sp>
          </p:grpSp>
          <p:cxnSp>
            <p:nvCxnSpPr>
              <p:cNvPr id="59" name="직선 화살표 연결선 58"/>
              <p:cNvCxnSpPr/>
              <p:nvPr/>
            </p:nvCxnSpPr>
            <p:spPr>
              <a:xfrm flipV="1">
                <a:off x="8456022" y="2963678"/>
                <a:ext cx="715158" cy="3945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4" t="13983" r="12249" b="10523"/>
            <a:stretch/>
          </p:blipFill>
          <p:spPr>
            <a:xfrm>
              <a:off x="9320773" y="1092468"/>
              <a:ext cx="378942" cy="453082"/>
            </a:xfrm>
            <a:prstGeom prst="rect">
              <a:avLst/>
            </a:prstGeom>
          </p:spPr>
        </p:pic>
        <p:sp>
          <p:nvSpPr>
            <p:cNvPr id="26" name="모서리가 둥근 직사각형 25"/>
            <p:cNvSpPr/>
            <p:nvPr/>
          </p:nvSpPr>
          <p:spPr>
            <a:xfrm>
              <a:off x="5231509" y="1271347"/>
              <a:ext cx="1580771" cy="86473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50991" y="1083812"/>
              <a:ext cx="75052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/>
                <a:t>Song . artist</a:t>
              </a:r>
              <a:endParaRPr lang="ko-KR" altLang="en-US" sz="800" dirty="0"/>
            </a:p>
          </p:txBody>
        </p:sp>
        <p:sp>
          <p:nvSpPr>
            <p:cNvPr id="28" name="타원 27"/>
            <p:cNvSpPr/>
            <p:nvPr/>
          </p:nvSpPr>
          <p:spPr>
            <a:xfrm>
              <a:off x="5382329" y="1205480"/>
              <a:ext cx="207404" cy="21583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♪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979040" y="3333417"/>
              <a:ext cx="2655947" cy="17757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796993" y="3220275"/>
              <a:ext cx="403860" cy="4038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>
                  <a:solidFill>
                    <a:schemeClr val="tx1"/>
                  </a:solidFill>
                </a:rPr>
                <a:t>원시인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8413174" y="3220275"/>
              <a:ext cx="403860" cy="40386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err="1" smtClean="0">
                  <a:solidFill>
                    <a:schemeClr val="tx1"/>
                  </a:solidFill>
                </a:rPr>
                <a:t>맘모스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6218334" y="3365089"/>
              <a:ext cx="2177358" cy="133279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7461792" y="2264932"/>
              <a:ext cx="415670" cy="409380"/>
              <a:chOff x="10807900" y="1794534"/>
              <a:chExt cx="1183232" cy="1165326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11025142" y="1995541"/>
                <a:ext cx="763649" cy="76364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11071175" y="2040732"/>
                <a:ext cx="668891" cy="66889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11384108" y="2547904"/>
                <a:ext cx="45719" cy="411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11384108" y="1794534"/>
                <a:ext cx="45719" cy="41195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1586449" y="2350652"/>
                <a:ext cx="404683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10807900" y="2350652"/>
                <a:ext cx="404683" cy="45719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6277114" y="1779631"/>
              <a:ext cx="6928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chemeClr val="accent6">
                      <a:lumMod val="75000"/>
                    </a:schemeClr>
                  </a:solidFill>
                  <a:latin typeface="HY태백B" panose="02030600000101010101" pitchFamily="18" charset="-127"/>
                  <a:ea typeface="HY태백B" panose="02030600000101010101" pitchFamily="18" charset="-127"/>
                </a:rPr>
                <a:t>Hit</a:t>
              </a:r>
              <a:endParaRPr lang="ko-KR" altLang="en-US" sz="2800" dirty="0">
                <a:solidFill>
                  <a:schemeClr val="accent6">
                    <a:lumMod val="75000"/>
                  </a:schemeClr>
                </a:solidFill>
                <a:latin typeface="HY태백B" panose="02030600000101010101" pitchFamily="18" charset="-127"/>
                <a:ea typeface="HY태백B" panose="02030600000101010101" pitchFamily="18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6209263" y="3365088"/>
              <a:ext cx="1053156" cy="130608"/>
            </a:xfrm>
            <a:prstGeom prst="roundRect">
              <a:avLst>
                <a:gd name="adj" fmla="val 5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7177088" y="3197223"/>
              <a:ext cx="174521" cy="39608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198582" y="3227327"/>
              <a:ext cx="131531" cy="338889"/>
            </a:xfrm>
            <a:prstGeom prst="roundRect">
              <a:avLst>
                <a:gd name="adj" fmla="val 50000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93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282652" y="1703286"/>
            <a:ext cx="4876801" cy="2675539"/>
            <a:chOff x="267730" y="1499287"/>
            <a:chExt cx="4880919" cy="2990335"/>
          </a:xfrm>
        </p:grpSpPr>
        <p:grpSp>
          <p:nvGrpSpPr>
            <p:cNvPr id="2" name="그룹 1"/>
            <p:cNvGrpSpPr/>
            <p:nvPr/>
          </p:nvGrpSpPr>
          <p:grpSpPr>
            <a:xfrm>
              <a:off x="267730" y="1499287"/>
              <a:ext cx="4880919" cy="2990335"/>
              <a:chOff x="267730" y="1499287"/>
              <a:chExt cx="4880919" cy="2990335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271848" y="1499287"/>
                <a:ext cx="4876800" cy="299033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6"/>
              <a:stretch/>
            </p:blipFill>
            <p:spPr>
              <a:xfrm>
                <a:off x="337940" y="1546477"/>
                <a:ext cx="4810708" cy="2943144"/>
              </a:xfrm>
              <a:prstGeom prst="rect">
                <a:avLst/>
              </a:prstGeom>
            </p:spPr>
          </p:pic>
          <p:grpSp>
            <p:nvGrpSpPr>
              <p:cNvPr id="28" name="그룹 27"/>
              <p:cNvGrpSpPr/>
              <p:nvPr/>
            </p:nvGrpSpPr>
            <p:grpSpPr>
              <a:xfrm>
                <a:off x="2425537" y="2608347"/>
                <a:ext cx="569421" cy="772212"/>
                <a:chOff x="2294237" y="3404910"/>
                <a:chExt cx="799854" cy="1084711"/>
              </a:xfrm>
            </p:grpSpPr>
            <p:sp>
              <p:nvSpPr>
                <p:cNvPr id="29" name="사다리꼴 28"/>
                <p:cNvSpPr/>
                <p:nvPr/>
              </p:nvSpPr>
              <p:spPr>
                <a:xfrm>
                  <a:off x="2294237" y="3805061"/>
                  <a:ext cx="799854" cy="684560"/>
                </a:xfrm>
                <a:prstGeom prst="trapezoid">
                  <a:avLst>
                    <a:gd name="adj" fmla="val 32368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367371" y="3404910"/>
                  <a:ext cx="653586" cy="65358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직사각형 30"/>
              <p:cNvSpPr/>
              <p:nvPr/>
            </p:nvSpPr>
            <p:spPr>
              <a:xfrm>
                <a:off x="267730" y="2893217"/>
                <a:ext cx="2071816" cy="4873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076833" y="2893217"/>
                <a:ext cx="2071816" cy="4873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802686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  <a:solidFill>
                  <a:schemeClr val="bg1">
                    <a:alpha val="22000"/>
                  </a:schemeClr>
                </a:solidFill>
              </p:spPr>
            </p:pic>
          </p:grpSp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6" b="94492" l="20339" r="7669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29" t="12273" r="25175" b="4173"/>
              <a:stretch/>
            </p:blipFill>
            <p:spPr>
              <a:xfrm>
                <a:off x="2316280" y="2862726"/>
                <a:ext cx="270579" cy="421826"/>
              </a:xfrm>
              <a:prstGeom prst="rect">
                <a:avLst/>
              </a:prstGeom>
            </p:spPr>
          </p:pic>
          <p:grpSp>
            <p:nvGrpSpPr>
              <p:cNvPr id="37" name="그룹 36"/>
              <p:cNvGrpSpPr/>
              <p:nvPr/>
            </p:nvGrpSpPr>
            <p:grpSpPr>
              <a:xfrm>
                <a:off x="1585028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/>
              <p:cNvGrpSpPr/>
              <p:nvPr/>
            </p:nvGrpSpPr>
            <p:grpSpPr>
              <a:xfrm>
                <a:off x="1400832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3" name="그룹 42"/>
              <p:cNvGrpSpPr/>
              <p:nvPr/>
            </p:nvGrpSpPr>
            <p:grpSpPr>
              <a:xfrm>
                <a:off x="823463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45"/>
              <p:cNvGrpSpPr/>
              <p:nvPr/>
            </p:nvGrpSpPr>
            <p:grpSpPr>
              <a:xfrm>
                <a:off x="661014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/>
              <p:cNvGrpSpPr/>
              <p:nvPr/>
            </p:nvGrpSpPr>
            <p:grpSpPr>
              <a:xfrm>
                <a:off x="3167857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  <a:solidFill>
                  <a:schemeClr val="bg1">
                    <a:alpha val="22000"/>
                  </a:schemeClr>
                </a:solidFill>
              </p:spPr>
            </p:pic>
          </p:grpSp>
          <p:grpSp>
            <p:nvGrpSpPr>
              <p:cNvPr id="52" name="그룹 51"/>
              <p:cNvGrpSpPr/>
              <p:nvPr/>
            </p:nvGrpSpPr>
            <p:grpSpPr>
              <a:xfrm>
                <a:off x="3960006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53" name="타원 52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55" name="그룹 54"/>
              <p:cNvGrpSpPr/>
              <p:nvPr/>
            </p:nvGrpSpPr>
            <p:grpSpPr>
              <a:xfrm>
                <a:off x="4662205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57" name="타원 56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60" name="그룹 59"/>
              <p:cNvGrpSpPr/>
              <p:nvPr/>
            </p:nvGrpSpPr>
            <p:grpSpPr>
              <a:xfrm>
                <a:off x="471021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모서리가 둥근 직사각형 55"/>
            <p:cNvSpPr/>
            <p:nvPr/>
          </p:nvSpPr>
          <p:spPr>
            <a:xfrm>
              <a:off x="1602260" y="1648908"/>
              <a:ext cx="2207740" cy="10344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834600" y="1634822"/>
              <a:ext cx="172211" cy="13401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1570195" y="1774189"/>
            <a:ext cx="2312407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1570195" y="149928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2305674" y="2654583"/>
            <a:ext cx="783712" cy="7592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71848" y="2937994"/>
            <a:ext cx="4887604" cy="442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3163313" y="2945351"/>
            <a:ext cx="479585" cy="442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2309436" y="236058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71848" y="264859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393994" y="265752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163313" y="264859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393994" y="2937993"/>
            <a:ext cx="479585" cy="442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037360"/>
              </p:ext>
            </p:extLst>
          </p:nvPr>
        </p:nvGraphicFramePr>
        <p:xfrm>
          <a:off x="5485969" y="1929715"/>
          <a:ext cx="6536673" cy="2256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1270477"/>
                <a:gridCol w="1054444"/>
                <a:gridCol w="3694618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일시 정지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</a:t>
                      </a:r>
                      <a:r>
                        <a:rPr lang="en-US" altLang="ko-KR" sz="1100" dirty="0" smtClean="0"/>
                        <a:t>PAUSE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진행상태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게임 진행 상태를 나타내는 </a:t>
                      </a:r>
                      <a:r>
                        <a:rPr lang="ko-KR" altLang="en-US" sz="1100" dirty="0" err="1" smtClean="0"/>
                        <a:t>프로그레스바이다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배경음악 시간에 따라 왼쪽에서 오른쪽으로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플레이어 캐릭터를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컨베이어 벨트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컨베이어 벨트를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상자 노트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바코드가 있는 상자를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예시 상자 노트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바코드가 있는 상자 예시를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투명도 </a:t>
                      </a:r>
                      <a:r>
                        <a:rPr lang="en-US" altLang="ko-KR" sz="1100" dirty="0" smtClean="0"/>
                        <a:t>70%</a:t>
                      </a:r>
                      <a:r>
                        <a:rPr lang="ko-KR" altLang="en-US" sz="1100" dirty="0" smtClean="0"/>
                        <a:t>를 적용한다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4752928" y="1729086"/>
            <a:ext cx="378942" cy="45308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855498" y="155671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855498" y="1837113"/>
            <a:ext cx="222421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282652" y="4502071"/>
            <a:ext cx="10274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방식</a:t>
            </a:r>
            <a:endParaRPr lang="en-US" altLang="ko-KR" sz="14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dirty="0" smtClean="0"/>
              <a:t>:</a:t>
            </a:r>
            <a:r>
              <a:rPr lang="en-US" altLang="ko-KR" sz="1200" b="1" dirty="0" smtClean="0"/>
              <a:t> </a:t>
            </a:r>
            <a:r>
              <a:rPr lang="ko-KR" altLang="en-US" sz="1200" dirty="0" smtClean="0"/>
              <a:t>양 쪽의 레일에서 밀려오는 상자를 최대한 정확한 위치에서 터치를 이용해 바코드를 찍는 방식</a:t>
            </a:r>
            <a:r>
              <a:rPr lang="en-US" altLang="ko-KR" sz="1200" dirty="0" smtClean="0"/>
              <a:t>.</a:t>
            </a:r>
            <a:endParaRPr lang="en-US" altLang="ko-KR" sz="12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상자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터치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/>
              <a:t>2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텍스트 </a:t>
            </a:r>
            <a:r>
              <a:rPr lang="ko-KR" altLang="en-US" sz="1400" b="1" dirty="0" err="1" smtClean="0"/>
              <a:t>이펙트</a:t>
            </a:r>
            <a:endParaRPr lang="en-US" altLang="ko-KR" sz="14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살짝 걸친 상태에서 터치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Hit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초록색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너무 일찍 터치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Miss</a:t>
            </a:r>
            <a:r>
              <a:rPr lang="en-US" altLang="ko-KR" sz="1200" dirty="0" smtClean="0"/>
              <a:t> – </a:t>
            </a:r>
            <a:r>
              <a:rPr lang="ko-KR" altLang="en-US" sz="1200" dirty="0" smtClean="0"/>
              <a:t>파란색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정확한 위치에서 터치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Nice </a:t>
            </a:r>
            <a:r>
              <a:rPr lang="en-US" altLang="ko-KR" sz="1200" dirty="0" smtClean="0"/>
              <a:t>–</a:t>
            </a:r>
            <a:r>
              <a:rPr lang="ko-KR" altLang="en-US" sz="1200" dirty="0" smtClean="0"/>
              <a:t> 노란색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터치를 못했을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Bad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빨간색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417885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417128" y="1690393"/>
            <a:ext cx="4921901" cy="268131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미래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7" y="1688118"/>
            <a:ext cx="4921902" cy="2683585"/>
          </a:xfrm>
          <a:prstGeom prst="rect">
            <a:avLst/>
          </a:prstGeom>
        </p:spPr>
      </p:pic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5772959"/>
              </p:ext>
            </p:extLst>
          </p:nvPr>
        </p:nvGraphicFramePr>
        <p:xfrm>
          <a:off x="5982626" y="1796179"/>
          <a:ext cx="5912545" cy="25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1138672"/>
                <a:gridCol w="1071920"/>
                <a:gridCol w="3184819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일시 정지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</a:t>
                      </a:r>
                      <a:r>
                        <a:rPr lang="en-US" altLang="ko-KR" sz="1100" dirty="0" smtClean="0"/>
                        <a:t>PAUSE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남은 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노래의 남은 시간을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발사 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누른 버튼</a:t>
                      </a:r>
                      <a:r>
                        <a:rPr lang="ko-KR" altLang="en-US" sz="1100" baseline="0" dirty="0" smtClean="0"/>
                        <a:t> 쪽의 레이저를 발사한다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느낌표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눌러야 한다는 느낌표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누름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눌렀다는 누름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레이저 및 폭파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레이저 및 폭파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운석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운석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우주선 체력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우주선의 체력을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0" name="직사각형 4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1" name="직사각형 50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417127" y="4525503"/>
            <a:ext cx="10274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방식</a:t>
            </a:r>
            <a:endParaRPr lang="en-US" altLang="ko-KR" sz="14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dirty="0" smtClean="0"/>
              <a:t>:</a:t>
            </a:r>
            <a:r>
              <a:rPr lang="en-US" altLang="ko-KR" sz="1200" b="1" dirty="0" smtClean="0"/>
              <a:t> </a:t>
            </a:r>
            <a:r>
              <a:rPr lang="ko-KR" altLang="en-US" sz="1200" dirty="0" smtClean="0"/>
              <a:t>우주선 쪽으로 날아오는 작은 운석을 해당 위치에 있는 버튼을 터치하여 파괴하거나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거대한 운석을 보호막 버튼을 터치하여 막아내는 방식</a:t>
            </a:r>
            <a:r>
              <a:rPr lang="en-US" altLang="ko-KR" sz="1200" dirty="0" smtClean="0"/>
              <a:t>.</a:t>
            </a:r>
            <a:endParaRPr lang="en-US" altLang="ko-KR" sz="12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작은 운석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레이저 버튼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터치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거대한 운석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보호막 버튼 터치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/>
              <a:t>2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텍스트 </a:t>
            </a:r>
            <a:r>
              <a:rPr lang="ko-KR" altLang="en-US" sz="1400" b="1" dirty="0" err="1" smtClean="0"/>
              <a:t>이펙트</a:t>
            </a:r>
            <a:endParaRPr lang="en-US" altLang="ko-KR" sz="14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파괴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Hit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초록색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파괴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Miss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파란색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보호막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Nice </a:t>
            </a:r>
            <a:r>
              <a:rPr lang="en-US" altLang="ko-KR" sz="1200" dirty="0" smtClean="0"/>
              <a:t>–</a:t>
            </a:r>
            <a:r>
              <a:rPr lang="ko-KR" altLang="en-US" sz="1200" dirty="0" smtClean="0"/>
              <a:t> 노란색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보호막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Bad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빨간색</a:t>
            </a:r>
            <a:endParaRPr lang="en-US" altLang="ko-KR" sz="1200" b="1" dirty="0" smtClean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789215" y="1968166"/>
            <a:ext cx="1580771" cy="86473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1108697" y="1780631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/>
              <a:t>Song . artist</a:t>
            </a:r>
            <a:endParaRPr lang="ko-KR" altLang="en-US" sz="800" dirty="0"/>
          </a:p>
        </p:txBody>
      </p:sp>
      <p:sp>
        <p:nvSpPr>
          <p:cNvPr id="63" name="타원 62"/>
          <p:cNvSpPr/>
          <p:nvPr/>
        </p:nvSpPr>
        <p:spPr>
          <a:xfrm>
            <a:off x="940035" y="1902299"/>
            <a:ext cx="207404" cy="21583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♪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654379" y="3029910"/>
            <a:ext cx="568411" cy="5684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보호막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6612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417128" y="1690393"/>
            <a:ext cx="4921901" cy="268131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미래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7" y="1688118"/>
            <a:ext cx="4921902" cy="2683585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2114829" y="1786988"/>
            <a:ext cx="1500946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2128241" y="149928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51585" y="3708592"/>
            <a:ext cx="1062682" cy="5256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234630" y="3253308"/>
            <a:ext cx="267745" cy="413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2808056" y="3253307"/>
            <a:ext cx="745540" cy="6034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3458845" y="2632882"/>
            <a:ext cx="712589" cy="75223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313801" y="2130876"/>
            <a:ext cx="1033850" cy="171117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51585" y="3431939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34630" y="296522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00922" y="296522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985626" y="211473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458845" y="233994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/>
          </p:nvPr>
        </p:nvGraphicFramePr>
        <p:xfrm>
          <a:off x="5982626" y="1796179"/>
          <a:ext cx="5912545" cy="25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1138672"/>
                <a:gridCol w="1071920"/>
                <a:gridCol w="3184819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일시 정지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</a:t>
                      </a:r>
                      <a:r>
                        <a:rPr lang="en-US" altLang="ko-KR" sz="1100" dirty="0" smtClean="0"/>
                        <a:t>PAUSE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남은 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노래의 남은 시간을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발사 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누른 버튼</a:t>
                      </a:r>
                      <a:r>
                        <a:rPr lang="ko-KR" altLang="en-US" sz="1100" baseline="0" dirty="0" smtClean="0"/>
                        <a:t> 쪽의 레이저를 발사한다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느낌표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눌러야 한다는 느낌표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누름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눌렀다는 누름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레이저 및 폭파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레이저 및 폭파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운석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운석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우주선 체력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우주선의 체력을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4937537" y="1688118"/>
            <a:ext cx="378942" cy="4530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002872" y="153431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38855" y="1814388"/>
            <a:ext cx="222421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2000" l="9778" r="89778">
                        <a14:foregroundMark x1="53333" y1="49333" x2="53333" y2="49333"/>
                        <a14:foregroundMark x1="73778" y1="43111" x2="73778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5356" r="10358" b="7143"/>
          <a:stretch/>
        </p:blipFill>
        <p:spPr>
          <a:xfrm>
            <a:off x="1927212" y="1789325"/>
            <a:ext cx="201029" cy="201450"/>
          </a:xfrm>
          <a:prstGeom prst="rect">
            <a:avLst/>
          </a:prstGeom>
        </p:spPr>
      </p:pic>
      <p:sp>
        <p:nvSpPr>
          <p:cNvPr id="30" name="모서리가 둥근 직사각형 29"/>
          <p:cNvSpPr/>
          <p:nvPr/>
        </p:nvSpPr>
        <p:spPr>
          <a:xfrm>
            <a:off x="2155057" y="1849500"/>
            <a:ext cx="1398539" cy="95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92088" y="1975504"/>
            <a:ext cx="803713" cy="571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80903" y="1930756"/>
            <a:ext cx="826745" cy="14664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03104" y="186052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1" name="직사각형 50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417127" y="4525503"/>
            <a:ext cx="102744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1. </a:t>
            </a:r>
            <a:r>
              <a:rPr lang="ko-KR" altLang="en-US" sz="1400" b="1" dirty="0" smtClean="0"/>
              <a:t>방식</a:t>
            </a:r>
            <a:endParaRPr lang="en-US" altLang="ko-KR" sz="14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dirty="0" smtClean="0"/>
              <a:t>:</a:t>
            </a:r>
            <a:r>
              <a:rPr lang="en-US" altLang="ko-KR" sz="1200" b="1" dirty="0" smtClean="0"/>
              <a:t> </a:t>
            </a:r>
            <a:r>
              <a:rPr lang="ko-KR" altLang="en-US" sz="1200" dirty="0" smtClean="0"/>
              <a:t>우주선 쪽으로 날아오는 작은 운석을 해당 위치에 있는 버튼을 터치하여 파괴하거나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거대한 운석을 보호막 버튼을 터치하여 막아내는 방식</a:t>
            </a:r>
            <a:r>
              <a:rPr lang="en-US" altLang="ko-KR" sz="1200" dirty="0" smtClean="0"/>
              <a:t>.</a:t>
            </a:r>
            <a:endParaRPr lang="en-US" altLang="ko-KR" sz="12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작은 운석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레이저 버튼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터치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거대한 운석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보호막 버튼 터치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400" b="1" dirty="0"/>
              <a:t>2</a:t>
            </a:r>
            <a:r>
              <a:rPr lang="en-US" altLang="ko-KR" sz="1400" b="1" dirty="0" smtClean="0"/>
              <a:t>. </a:t>
            </a:r>
            <a:r>
              <a:rPr lang="ko-KR" altLang="en-US" sz="1400" b="1" dirty="0" smtClean="0"/>
              <a:t>텍스트 </a:t>
            </a:r>
            <a:r>
              <a:rPr lang="ko-KR" altLang="en-US" sz="1400" b="1" dirty="0" err="1" smtClean="0"/>
              <a:t>이펙트</a:t>
            </a:r>
            <a:endParaRPr lang="en-US" altLang="ko-KR" sz="1400" b="1" dirty="0" smtClean="0"/>
          </a:p>
          <a:p>
            <a:r>
              <a:rPr lang="en-US" altLang="ko-KR" sz="1200" dirty="0" smtClean="0"/>
              <a:t>  - </a:t>
            </a:r>
            <a:r>
              <a:rPr lang="ko-KR" altLang="en-US" sz="1200" dirty="0" smtClean="0"/>
              <a:t>파괴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Hit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초록색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파괴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Miss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파란색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보호막 성공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Nice </a:t>
            </a:r>
            <a:r>
              <a:rPr lang="en-US" altLang="ko-KR" sz="1200" dirty="0" smtClean="0"/>
              <a:t>–</a:t>
            </a:r>
            <a:r>
              <a:rPr lang="ko-KR" altLang="en-US" sz="1200" dirty="0" smtClean="0"/>
              <a:t> 노란색</a:t>
            </a:r>
            <a:endParaRPr lang="en-US" altLang="ko-KR" sz="1200" b="1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- </a:t>
            </a:r>
            <a:r>
              <a:rPr lang="ko-KR" altLang="en-US" sz="1200" dirty="0" smtClean="0"/>
              <a:t>보호막 실패 시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Bad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빨간색</a:t>
            </a:r>
            <a:endParaRPr lang="en-US" altLang="ko-KR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176979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플레이 방식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미래</a:t>
            </a:r>
            <a:endParaRPr lang="ko-KR" altLang="en-US" sz="40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657599" y="1269022"/>
            <a:ext cx="4876801" cy="2675537"/>
            <a:chOff x="267730" y="1493698"/>
            <a:chExt cx="4876801" cy="2990335"/>
          </a:xfrm>
        </p:grpSpPr>
        <p:sp>
          <p:nvSpPr>
            <p:cNvPr id="16" name="직사각형 15"/>
            <p:cNvSpPr/>
            <p:nvPr/>
          </p:nvSpPr>
          <p:spPr>
            <a:xfrm>
              <a:off x="267730" y="1493698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335" y="1515635"/>
              <a:ext cx="4815196" cy="2953729"/>
            </a:xfrm>
            <a:prstGeom prst="rect">
              <a:avLst/>
            </a:prstGeom>
          </p:spPr>
        </p:pic>
      </p:grpSp>
      <p:sp>
        <p:nvSpPr>
          <p:cNvPr id="36" name="순서도: 처리 35"/>
          <p:cNvSpPr/>
          <p:nvPr/>
        </p:nvSpPr>
        <p:spPr>
          <a:xfrm>
            <a:off x="4011840" y="3280901"/>
            <a:ext cx="1194487" cy="634313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처리 36"/>
          <p:cNvSpPr/>
          <p:nvPr/>
        </p:nvSpPr>
        <p:spPr>
          <a:xfrm>
            <a:off x="5445224" y="3280901"/>
            <a:ext cx="1194487" cy="634313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처리 37"/>
          <p:cNvSpPr/>
          <p:nvPr/>
        </p:nvSpPr>
        <p:spPr>
          <a:xfrm>
            <a:off x="6940369" y="3280901"/>
            <a:ext cx="1194487" cy="634313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8155457" y="1339927"/>
            <a:ext cx="378942" cy="453082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00" b="92000" l="9778" r="89778">
                        <a14:foregroundMark x1="53333" y1="49333" x2="53333" y2="49333"/>
                        <a14:foregroundMark x1="73778" y1="43111" x2="73778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5356" r="10358" b="7143"/>
          <a:stretch/>
        </p:blipFill>
        <p:spPr>
          <a:xfrm>
            <a:off x="5206327" y="1416890"/>
            <a:ext cx="201029" cy="20145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5434172" y="1477065"/>
            <a:ext cx="1398539" cy="953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4025551" y="1596935"/>
            <a:ext cx="803713" cy="571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401367" y="4410760"/>
            <a:ext cx="7571874" cy="22361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/>
              <a:t>&lt;</a:t>
            </a:r>
            <a:r>
              <a:rPr lang="ko-KR" altLang="en-US" sz="1100" dirty="0"/>
              <a:t>모션</a:t>
            </a:r>
            <a:r>
              <a:rPr lang="en-US" altLang="ko-KR" sz="1100" dirty="0"/>
              <a:t>&gt;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운석이 빠르게 다가오다가 지정된 구간에서 멈춤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운석이 다가옴과 동시에 먼저 오는 쪽부터 차례대로 버튼 위에 느낌표가 뜸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느낌표가 뜬 것부터 버튼을 누름과 동시에 운석이 폭파됨</a:t>
            </a:r>
            <a:r>
              <a:rPr lang="en-US" altLang="ko-KR" sz="1100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/>
              <a:t>폭파 성공 시 체력이 한 칸 참</a:t>
            </a:r>
            <a:r>
              <a:rPr lang="en-US" altLang="ko-KR" sz="1100" dirty="0"/>
              <a:t>. </a:t>
            </a:r>
            <a:r>
              <a:rPr lang="ko-KR" altLang="en-US" sz="1100" dirty="0"/>
              <a:t>폭파 실패 시 체력이 한 칸 담</a:t>
            </a:r>
            <a:r>
              <a:rPr lang="en-US" altLang="ko-KR" sz="1100" dirty="0" smtClean="0"/>
              <a:t>.</a:t>
            </a:r>
          </a:p>
          <a:p>
            <a:pPr marL="228600" indent="-228600">
              <a:buAutoNum type="arabicPeriod"/>
            </a:pPr>
            <a:endParaRPr lang="en-US" altLang="ko-KR" sz="1100" dirty="0"/>
          </a:p>
          <a:p>
            <a:r>
              <a:rPr lang="ko-KR" altLang="en-US" sz="1100" dirty="0"/>
              <a:t>〮 세 개의 버튼 위에 느낌표가 먼저 뜨고 그 순서와 박자에 맞춰 버튼을 터치방식으로 클릭하여 운석을 부수는 플레이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3706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옵션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793577"/>
              </p:ext>
            </p:extLst>
          </p:nvPr>
        </p:nvGraphicFramePr>
        <p:xfrm>
          <a:off x="5485841" y="2372972"/>
          <a:ext cx="6417902" cy="3085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1080042"/>
                <a:gridCol w="1042587"/>
                <a:gridCol w="3778139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설</a:t>
                      </a:r>
                      <a:r>
                        <a:rPr lang="ko-KR" altLang="en-US" sz="1100" b="1" dirty="0" smtClean="0"/>
                        <a:t>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배경 </a:t>
                      </a:r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일시정지</a:t>
                      </a:r>
                      <a:r>
                        <a:rPr lang="ko-KR" altLang="en-US" sz="1100" dirty="0" smtClean="0"/>
                        <a:t> 창을 제외한 </a:t>
                      </a:r>
                      <a:r>
                        <a:rPr lang="ko-KR" altLang="en-US" sz="1100" dirty="0" err="1" smtClean="0"/>
                        <a:t>뒷배경을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모달로</a:t>
                      </a:r>
                      <a:r>
                        <a:rPr lang="ko-KR" altLang="en-US" sz="1100" dirty="0" smtClean="0"/>
                        <a:t> 처리한다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재시작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</a:t>
                      </a:r>
                      <a:r>
                        <a:rPr lang="ko-KR" altLang="en-US" sz="1100" baseline="0" dirty="0" smtClean="0"/>
                        <a:t> 시 현재 하고 있는 게임을 처음부터 다시 시작한다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메인 메뉴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캐릭터 선택 창으로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</a:t>
                      </a:r>
                      <a:r>
                        <a:rPr lang="ko-KR" altLang="en-US" sz="1100" baseline="0" dirty="0" smtClean="0"/>
                        <a:t>션 창이 종료된다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효과음을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의 소리 상태를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나타낸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 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효과음의 소리 상태를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나타낸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 </a:t>
                      </a:r>
                      <a:r>
                        <a:rPr lang="ko-KR" altLang="en-US" sz="1100" dirty="0" err="1" smtClean="0"/>
                        <a:t>이펙트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텍스트 </a:t>
                      </a:r>
                      <a:r>
                        <a:rPr lang="ko-KR" altLang="en-US" sz="1100" dirty="0" err="1" smtClean="0"/>
                        <a:t>이펙트를</a:t>
                      </a:r>
                      <a:r>
                        <a:rPr lang="ko-KR" altLang="en-US" sz="1100" dirty="0" smtClean="0"/>
                        <a:t> 텍스트로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온오프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체크박스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텍스트 </a:t>
                      </a:r>
                      <a:r>
                        <a:rPr lang="ko-KR" altLang="en-US" sz="1100" dirty="0" err="1" smtClean="0"/>
                        <a:t>이펙트를</a:t>
                      </a:r>
                      <a:r>
                        <a:rPr lang="ko-KR" altLang="en-US" sz="1100" dirty="0" smtClean="0"/>
                        <a:t> 끄고 킬 수 있는 체크박스이다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282523" y="2578168"/>
            <a:ext cx="4876815" cy="2675540"/>
            <a:chOff x="215761" y="2695859"/>
            <a:chExt cx="4876815" cy="2675540"/>
          </a:xfrm>
        </p:grpSpPr>
        <p:sp>
          <p:nvSpPr>
            <p:cNvPr id="62" name="직사각형 61"/>
            <p:cNvSpPr/>
            <p:nvPr/>
          </p:nvSpPr>
          <p:spPr>
            <a:xfrm>
              <a:off x="215776" y="2695860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15761" y="2695859"/>
              <a:ext cx="4876801" cy="267553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296" y="3103419"/>
              <a:ext cx="1760242" cy="1906912"/>
            </a:xfrm>
            <a:prstGeom prst="rect">
              <a:avLst/>
            </a:prstGeom>
          </p:spPr>
        </p:pic>
        <p:grpSp>
          <p:nvGrpSpPr>
            <p:cNvPr id="68" name="그룹 67"/>
            <p:cNvGrpSpPr/>
            <p:nvPr/>
          </p:nvGrpSpPr>
          <p:grpSpPr>
            <a:xfrm>
              <a:off x="3446809" y="4239898"/>
              <a:ext cx="799854" cy="970522"/>
              <a:chOff x="2294237" y="3404910"/>
              <a:chExt cx="799854" cy="1084711"/>
            </a:xfrm>
          </p:grpSpPr>
          <p:sp>
            <p:nvSpPr>
              <p:cNvPr id="71" name="사다리꼴 70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</p:grpSp>
        <p:cxnSp>
          <p:nvCxnSpPr>
            <p:cNvPr id="76" name="직선 화살표 연결선 75"/>
            <p:cNvCxnSpPr/>
            <p:nvPr/>
          </p:nvCxnSpPr>
          <p:spPr>
            <a:xfrm flipH="1" flipV="1">
              <a:off x="3083918" y="4512941"/>
              <a:ext cx="844296" cy="536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/>
            <p:cNvGrpSpPr/>
            <p:nvPr/>
          </p:nvGrpSpPr>
          <p:grpSpPr>
            <a:xfrm>
              <a:off x="1372460" y="2748743"/>
              <a:ext cx="2563399" cy="401816"/>
              <a:chOff x="6157650" y="1090486"/>
              <a:chExt cx="2563399" cy="401816"/>
            </a:xfrm>
          </p:grpSpPr>
          <p:sp>
            <p:nvSpPr>
              <p:cNvPr id="79" name="모서리가 둥근 직사각형 78"/>
              <p:cNvSpPr/>
              <p:nvPr/>
            </p:nvSpPr>
            <p:spPr>
              <a:xfrm>
                <a:off x="6375318" y="1340400"/>
                <a:ext cx="2345731" cy="9473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6375317" y="1137560"/>
                <a:ext cx="2345731" cy="9132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1" name="그림 8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78" b="74667" l="25333" r="74667">
                            <a14:foregroundMark x1="47556" y1="33778" x2="47556" y2="33778"/>
                            <a14:foregroundMark x1="56000" y1="42667" x2="56000" y2="42667"/>
                            <a14:foregroundMark x1="47111" y1="41778" x2="47111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69" t="26456" r="26168" b="26264"/>
              <a:stretch/>
            </p:blipFill>
            <p:spPr>
              <a:xfrm>
                <a:off x="6157650" y="1090486"/>
                <a:ext cx="199665" cy="198055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000" b="92000" l="9778" r="89778">
                            <a14:foregroundMark x1="53333" y1="49333" x2="53333" y2="49333"/>
                            <a14:foregroundMark x1="73778" y1="43111" x2="73778" y2="43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63" t="5356" r="10358" b="7143"/>
              <a:stretch/>
            </p:blipFill>
            <p:spPr>
              <a:xfrm>
                <a:off x="6159264" y="1290852"/>
                <a:ext cx="201029" cy="201450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/>
          <p:cNvSpPr/>
          <p:nvPr/>
        </p:nvSpPr>
        <p:spPr>
          <a:xfrm>
            <a:off x="271848" y="2578167"/>
            <a:ext cx="4887475" cy="267554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276069" y="2578167"/>
            <a:ext cx="4883254" cy="2675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4725589" y="2641670"/>
            <a:ext cx="378942" cy="45308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545" b="75727" l="33788" r="68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6" t="16905" r="31775" b="26158"/>
          <a:stretch/>
        </p:blipFill>
        <p:spPr>
          <a:xfrm>
            <a:off x="1878865" y="3032868"/>
            <a:ext cx="1896409" cy="173446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7" t="18098" r="33351" b="66258"/>
          <a:stretch/>
        </p:blipFill>
        <p:spPr>
          <a:xfrm>
            <a:off x="2032117" y="3252407"/>
            <a:ext cx="1589903" cy="420130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4703535" y="2601414"/>
            <a:ext cx="428518" cy="5246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2064222" y="3266726"/>
            <a:ext cx="262062" cy="1915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2064222" y="3453176"/>
            <a:ext cx="262062" cy="1915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452719" y="3261620"/>
            <a:ext cx="1133985" cy="1860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452719" y="3445445"/>
            <a:ext cx="1133985" cy="1860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2863188" y="4209562"/>
            <a:ext cx="723501" cy="2777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2153787" y="4200425"/>
            <a:ext cx="578547" cy="28075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35230" y="265747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17768" y="419330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533" y="419414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73698" y="348770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781766" y="319425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408263" y="259056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622051" y="344973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622712" y="32098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29201" y="3739632"/>
            <a:ext cx="811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텍스트 </a:t>
            </a:r>
            <a:r>
              <a:rPr lang="ko-KR" altLang="en-US" sz="800" i="1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이펙트</a:t>
            </a:r>
            <a:endParaRPr lang="ko-KR" altLang="en-US" sz="800" i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16970" y="371403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204363" y="3763580"/>
            <a:ext cx="630199" cy="1400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3221226" y="3544827"/>
            <a:ext cx="238896" cy="347249"/>
            <a:chOff x="9745362" y="2498295"/>
            <a:chExt cx="321276" cy="475565"/>
          </a:xfrm>
        </p:grpSpPr>
        <p:sp>
          <p:nvSpPr>
            <p:cNvPr id="46" name="직사각형 45"/>
            <p:cNvSpPr/>
            <p:nvPr/>
          </p:nvSpPr>
          <p:spPr>
            <a:xfrm>
              <a:off x="9745362" y="2842055"/>
              <a:ext cx="131805" cy="13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74304" r="69604" b="4612"/>
            <a:stretch/>
          </p:blipFill>
          <p:spPr>
            <a:xfrm>
              <a:off x="9745362" y="2498295"/>
              <a:ext cx="321276" cy="451822"/>
            </a:xfrm>
            <a:prstGeom prst="rect">
              <a:avLst/>
            </a:prstGeom>
          </p:spPr>
        </p:pic>
      </p:grpSp>
      <p:sp>
        <p:nvSpPr>
          <p:cNvPr id="55" name="직사각형 54"/>
          <p:cNvSpPr/>
          <p:nvPr/>
        </p:nvSpPr>
        <p:spPr>
          <a:xfrm>
            <a:off x="3195629" y="3734492"/>
            <a:ext cx="152594" cy="1831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377818" y="3705718"/>
            <a:ext cx="332142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4309" y="419304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재시작</a:t>
            </a:r>
            <a:endParaRPr lang="ko-KR" altLang="en-US" sz="1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793021" y="419304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 smtClean="0"/>
              <a:t>메인메뉴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7138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342205" y="5209104"/>
            <a:ext cx="2505425" cy="781159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1848" y="1935977"/>
            <a:ext cx="4902514" cy="2702422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결과 창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023508"/>
              </p:ext>
            </p:extLst>
          </p:nvPr>
        </p:nvGraphicFramePr>
        <p:xfrm>
          <a:off x="5558077" y="1365272"/>
          <a:ext cx="6354761" cy="25248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932726"/>
                <a:gridCol w="1021492"/>
                <a:gridCol w="3883409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사냥 결과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‘</a:t>
                      </a:r>
                      <a:r>
                        <a:rPr lang="ko-KR" altLang="en-US" sz="1100" dirty="0" smtClean="0"/>
                        <a:t>사냥 결과</a:t>
                      </a:r>
                      <a:r>
                        <a:rPr lang="en-US" altLang="ko-KR" sz="1100" dirty="0" smtClean="0"/>
                        <a:t>’</a:t>
                      </a:r>
                      <a:r>
                        <a:rPr lang="ko-KR" altLang="en-US" sz="1100" dirty="0" smtClean="0"/>
                        <a:t>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판정</a:t>
                      </a:r>
                      <a:r>
                        <a:rPr lang="ko-KR" altLang="en-US" sz="1100" baseline="0" dirty="0" smtClean="0"/>
                        <a:t> 종류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판정 종류를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판정 개수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판정 개수를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결과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결과를 알기 쉽게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결과 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결과 이미지를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결과 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결과 텍스트를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메인 화면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메인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재 시작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해당 게임이 재 시작된다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8" y="1935977"/>
            <a:ext cx="4902514" cy="2702422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670560" y="3696604"/>
            <a:ext cx="1294547" cy="8497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47628" y="207253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05" y="5209104"/>
            <a:ext cx="2505425" cy="781159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1705028" y="2074661"/>
            <a:ext cx="3012251" cy="162194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751306" y="2074661"/>
            <a:ext cx="953723" cy="36466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751306" y="2455304"/>
            <a:ext cx="479459" cy="12413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264847" y="2455304"/>
            <a:ext cx="349633" cy="12413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751305" y="3719562"/>
            <a:ext cx="1077495" cy="70715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471225" y="5498006"/>
            <a:ext cx="955782" cy="346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2795823" y="5498006"/>
            <a:ext cx="810502" cy="3464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47628" y="245530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7628" y="37195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48562" y="243932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705028" y="180710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666138" y="342448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71225" y="521760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12915" y="521760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543178" y="3979650"/>
            <a:ext cx="6369660" cy="25261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판정 개수</a:t>
            </a:r>
            <a:endParaRPr lang="en-US" altLang="ko-KR" sz="1100" dirty="0"/>
          </a:p>
          <a:p>
            <a:r>
              <a:rPr lang="en-US" altLang="ko-KR" sz="1100" dirty="0" smtClean="0"/>
              <a:t>  3-1. </a:t>
            </a:r>
            <a:r>
              <a:rPr lang="ko-KR" altLang="en-US" sz="1100" dirty="0" smtClean="0"/>
              <a:t>플레이 하면서 받은 각각 판정 종류의 수를 알려준다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4. </a:t>
            </a:r>
            <a:r>
              <a:rPr lang="ko-KR" altLang="en-US" sz="1100" dirty="0" smtClean="0"/>
              <a:t>결과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4-1. </a:t>
            </a:r>
            <a:r>
              <a:rPr lang="ko-KR" altLang="en-US" sz="1100" dirty="0" smtClean="0"/>
              <a:t>점수에 따른 결과를 간단한 영어로 알려준다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4-2</a:t>
            </a:r>
            <a:r>
              <a:rPr lang="en-US" altLang="ko-KR" sz="1100" dirty="0"/>
              <a:t>. </a:t>
            </a:r>
            <a:r>
              <a:rPr lang="en-US" altLang="ko-KR" sz="1100" dirty="0" smtClean="0"/>
              <a:t>0 : Failed, 1 </a:t>
            </a:r>
            <a:r>
              <a:rPr lang="en-US" altLang="ko-KR" sz="1100" dirty="0"/>
              <a:t>~ 99 </a:t>
            </a:r>
            <a:r>
              <a:rPr lang="en-US" altLang="ko-KR" sz="1100" dirty="0" smtClean="0"/>
              <a:t>: Bad, 100 </a:t>
            </a:r>
            <a:r>
              <a:rPr lang="en-US" altLang="ko-KR" sz="1100" dirty="0"/>
              <a:t>~ 169 </a:t>
            </a:r>
            <a:r>
              <a:rPr lang="en-US" altLang="ko-KR" sz="1100" dirty="0" smtClean="0"/>
              <a:t>: Good, 170 </a:t>
            </a:r>
            <a:r>
              <a:rPr lang="en-US" altLang="ko-KR" sz="1100" dirty="0"/>
              <a:t>~ 199 </a:t>
            </a:r>
            <a:r>
              <a:rPr lang="en-US" altLang="ko-KR" sz="1100" dirty="0" smtClean="0"/>
              <a:t>: Great, 200 : Perfect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5. </a:t>
            </a:r>
            <a:r>
              <a:rPr lang="ko-KR" altLang="en-US" sz="1100" dirty="0" smtClean="0"/>
              <a:t>결과 이미지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5-1. </a:t>
            </a:r>
            <a:r>
              <a:rPr lang="ko-KR" altLang="en-US" sz="1100" dirty="0" smtClean="0"/>
              <a:t>다섯 개의 결과에 따라 각각의 맞는 이미지를 보여준다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6. </a:t>
            </a:r>
            <a:r>
              <a:rPr lang="ko-KR" altLang="en-US" sz="1100" dirty="0" smtClean="0"/>
              <a:t>결과 텍스트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6-1. </a:t>
            </a:r>
            <a:r>
              <a:rPr lang="ko-KR" altLang="en-US" sz="1100" dirty="0" smtClean="0"/>
              <a:t>다섯 개의 결과에 따를 각각의 맞는 텍스트를 보여준다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6-2. </a:t>
            </a:r>
            <a:r>
              <a:rPr lang="ko-KR" altLang="en-US" sz="1100" dirty="0" smtClean="0"/>
              <a:t>화면 터치 시 결과 텍스트가 천천히 사라지며 그 자리에 메인 화면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재 시작 버튼이 나타난다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endParaRPr lang="en-US" altLang="ko-KR" sz="1100" dirty="0" smtClean="0"/>
          </a:p>
        </p:txBody>
      </p:sp>
    </p:spTree>
    <p:extLst>
      <p:ext uri="{BB962C8B-B14F-4D97-AF65-F5344CB8AC3E}">
        <p14:creationId xmlns:p14="http://schemas.microsoft.com/office/powerpoint/2010/main" val="337435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순서도</a:t>
            </a:r>
            <a:endParaRPr lang="ko-KR" altLang="en-US" sz="4000" b="1" dirty="0"/>
          </a:p>
        </p:txBody>
      </p:sp>
      <p:sp>
        <p:nvSpPr>
          <p:cNvPr id="3" name="순서도: 수행의 시작/종료 2"/>
          <p:cNvSpPr/>
          <p:nvPr/>
        </p:nvSpPr>
        <p:spPr>
          <a:xfrm>
            <a:off x="4179172" y="1039122"/>
            <a:ext cx="1412933" cy="44297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시작 화면</a:t>
            </a:r>
            <a:endParaRPr lang="ko-KR" altLang="en-US" sz="1200" dirty="0"/>
          </a:p>
        </p:txBody>
      </p:sp>
      <p:sp>
        <p:nvSpPr>
          <p:cNvPr id="4" name="순서도: 처리 3"/>
          <p:cNvSpPr/>
          <p:nvPr/>
        </p:nvSpPr>
        <p:spPr>
          <a:xfrm>
            <a:off x="4179172" y="1696279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로딩 화면</a:t>
            </a:r>
            <a:endParaRPr lang="ko-KR" altLang="en-US" sz="1200" dirty="0"/>
          </a:p>
        </p:txBody>
      </p:sp>
      <p:sp>
        <p:nvSpPr>
          <p:cNvPr id="7" name="순서도: 처리 6"/>
          <p:cNvSpPr/>
          <p:nvPr/>
        </p:nvSpPr>
        <p:spPr>
          <a:xfrm>
            <a:off x="4183148" y="2341393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캐릭터 선택</a:t>
            </a:r>
            <a:endParaRPr lang="ko-KR" altLang="en-US" sz="1200" dirty="0"/>
          </a:p>
        </p:txBody>
      </p:sp>
      <p:sp>
        <p:nvSpPr>
          <p:cNvPr id="8" name="순서도: 처리 7"/>
          <p:cNvSpPr/>
          <p:nvPr/>
        </p:nvSpPr>
        <p:spPr>
          <a:xfrm>
            <a:off x="4179172" y="2986507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게임 시작</a:t>
            </a:r>
            <a:endParaRPr lang="ko-KR" altLang="en-US" sz="1200" dirty="0"/>
          </a:p>
        </p:txBody>
      </p:sp>
      <p:sp>
        <p:nvSpPr>
          <p:cNvPr id="10" name="순서도: 처리 9"/>
          <p:cNvSpPr/>
          <p:nvPr/>
        </p:nvSpPr>
        <p:spPr>
          <a:xfrm>
            <a:off x="6762979" y="3631620"/>
            <a:ext cx="1412935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게임 화면</a:t>
            </a:r>
            <a:endParaRPr lang="ko-KR" altLang="en-US" sz="1200" dirty="0"/>
          </a:p>
        </p:txBody>
      </p:sp>
      <p:sp>
        <p:nvSpPr>
          <p:cNvPr id="5" name="순서도: 판단 4"/>
          <p:cNvSpPr/>
          <p:nvPr/>
        </p:nvSpPr>
        <p:spPr>
          <a:xfrm>
            <a:off x="6559164" y="4276734"/>
            <a:ext cx="1820563" cy="8346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리듬을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틀렸는가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sp>
        <p:nvSpPr>
          <p:cNvPr id="11" name="순서도: 처리 10"/>
          <p:cNvSpPr/>
          <p:nvPr/>
        </p:nvSpPr>
        <p:spPr>
          <a:xfrm>
            <a:off x="6762979" y="5539751"/>
            <a:ext cx="1412935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결과창</a:t>
            </a:r>
            <a:endParaRPr lang="ko-KR" altLang="en-US" sz="1200" dirty="0"/>
          </a:p>
        </p:txBody>
      </p:sp>
      <p:sp>
        <p:nvSpPr>
          <p:cNvPr id="6" name="순서도: 문서 5"/>
          <p:cNvSpPr/>
          <p:nvPr/>
        </p:nvSpPr>
        <p:spPr>
          <a:xfrm>
            <a:off x="1378458" y="2074883"/>
            <a:ext cx="1502335" cy="1208988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옵션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고대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중세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현대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미래</a:t>
            </a:r>
            <a:endParaRPr lang="en-US" altLang="ko-KR" sz="1200" dirty="0" smtClean="0"/>
          </a:p>
        </p:txBody>
      </p:sp>
      <p:cxnSp>
        <p:nvCxnSpPr>
          <p:cNvPr id="15" name="직선 연결선 14"/>
          <p:cNvCxnSpPr>
            <a:stCxn id="7" idx="1"/>
          </p:cNvCxnSpPr>
          <p:nvPr/>
        </p:nvCxnSpPr>
        <p:spPr>
          <a:xfrm flipH="1">
            <a:off x="2880793" y="2556858"/>
            <a:ext cx="1302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5" idx="3"/>
            <a:endCxn id="10" idx="3"/>
          </p:cNvCxnSpPr>
          <p:nvPr/>
        </p:nvCxnSpPr>
        <p:spPr>
          <a:xfrm flipH="1" flipV="1">
            <a:off x="8175914" y="3847085"/>
            <a:ext cx="203813" cy="846974"/>
          </a:xfrm>
          <a:prstGeom prst="bentConnector3">
            <a:avLst>
              <a:gd name="adj1" fmla="val -11216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2"/>
            <a:endCxn id="11" idx="0"/>
          </p:cNvCxnSpPr>
          <p:nvPr/>
        </p:nvCxnSpPr>
        <p:spPr>
          <a:xfrm>
            <a:off x="7469446" y="5111383"/>
            <a:ext cx="1" cy="428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1" idx="3"/>
            <a:endCxn id="7" idx="3"/>
          </p:cNvCxnSpPr>
          <p:nvPr/>
        </p:nvCxnSpPr>
        <p:spPr>
          <a:xfrm flipH="1" flipV="1">
            <a:off x="5596081" y="2556858"/>
            <a:ext cx="2579833" cy="3198358"/>
          </a:xfrm>
          <a:prstGeom prst="bentConnector3">
            <a:avLst>
              <a:gd name="adj1" fmla="val -378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/>
          <p:cNvSpPr/>
          <p:nvPr/>
        </p:nvSpPr>
        <p:spPr>
          <a:xfrm>
            <a:off x="4179172" y="3631620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데모 게임</a:t>
            </a:r>
            <a:endParaRPr lang="ko-KR" altLang="en-US" sz="1200" dirty="0"/>
          </a:p>
        </p:txBody>
      </p:sp>
      <p:sp>
        <p:nvSpPr>
          <p:cNvPr id="31" name="순서도: 판단 30"/>
          <p:cNvSpPr/>
          <p:nvPr/>
        </p:nvSpPr>
        <p:spPr>
          <a:xfrm>
            <a:off x="3979333" y="4436126"/>
            <a:ext cx="1820563" cy="8346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 게임을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할 것인가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cxnSp>
        <p:nvCxnSpPr>
          <p:cNvPr id="32" name="꺾인 연결선 31"/>
          <p:cNvCxnSpPr>
            <a:stCxn id="31" idx="3"/>
            <a:endCxn id="10" idx="1"/>
          </p:cNvCxnSpPr>
          <p:nvPr/>
        </p:nvCxnSpPr>
        <p:spPr>
          <a:xfrm flipV="1">
            <a:off x="5799896" y="3847085"/>
            <a:ext cx="963083" cy="100636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31" idx="1"/>
            <a:endCxn id="7" idx="1"/>
          </p:cNvCxnSpPr>
          <p:nvPr/>
        </p:nvCxnSpPr>
        <p:spPr>
          <a:xfrm rot="10800000" flipH="1">
            <a:off x="3979332" y="2556859"/>
            <a:ext cx="203815" cy="2296593"/>
          </a:xfrm>
          <a:prstGeom prst="bentConnector3">
            <a:avLst>
              <a:gd name="adj1" fmla="val -11216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31" idx="0"/>
          </p:cNvCxnSpPr>
          <p:nvPr/>
        </p:nvCxnSpPr>
        <p:spPr>
          <a:xfrm>
            <a:off x="4885639" y="4062550"/>
            <a:ext cx="3976" cy="3735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4" idx="2"/>
            <a:endCxn id="7" idx="0"/>
          </p:cNvCxnSpPr>
          <p:nvPr/>
        </p:nvCxnSpPr>
        <p:spPr>
          <a:xfrm>
            <a:off x="4885639" y="2127209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885639" y="2772322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885639" y="3417436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4885639" y="1482028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459548" y="4045939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57724" y="4350268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YES</a:t>
            </a:r>
          </a:p>
          <a:p>
            <a:pPr algn="ctr"/>
            <a:r>
              <a:rPr lang="ko-KR" altLang="en-US" sz="1000" dirty="0" smtClean="0"/>
              <a:t>계속하기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7450491" y="512799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092747" y="3443545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NO</a:t>
            </a:r>
          </a:p>
          <a:p>
            <a:pPr algn="ctr"/>
            <a:r>
              <a:rPr lang="ko-KR" altLang="en-US" sz="1000" dirty="0" err="1" smtClean="0"/>
              <a:t>뒤로가기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8121868" y="409439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30" name="순서도: 문서 29"/>
          <p:cNvSpPr/>
          <p:nvPr/>
        </p:nvSpPr>
        <p:spPr>
          <a:xfrm>
            <a:off x="9342810" y="3283871"/>
            <a:ext cx="1502335" cy="1208988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일시정지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1. </a:t>
            </a:r>
            <a:r>
              <a:rPr lang="ko-KR" altLang="en-US" sz="1200" dirty="0" smtClean="0"/>
              <a:t>계속하기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2. </a:t>
            </a:r>
            <a:r>
              <a:rPr lang="ko-KR" altLang="en-US" sz="1200" dirty="0" smtClean="0"/>
              <a:t>다시 하기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3. </a:t>
            </a:r>
            <a:r>
              <a:rPr lang="ko-KR" altLang="en-US" sz="1200" dirty="0" smtClean="0"/>
              <a:t>홈으로 가기</a:t>
            </a:r>
            <a:endParaRPr lang="en-US" altLang="ko-KR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8175914" y="3722238"/>
            <a:ext cx="1166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문서 32"/>
          <p:cNvSpPr/>
          <p:nvPr/>
        </p:nvSpPr>
        <p:spPr>
          <a:xfrm>
            <a:off x="9342809" y="5291998"/>
            <a:ext cx="1502335" cy="1208988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 smtClean="0"/>
              <a:t>Player fail..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Boss run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Boss die</a:t>
            </a:r>
            <a:endParaRPr lang="en-US" altLang="ko-KR" sz="12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8175914" y="5884067"/>
            <a:ext cx="11668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0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사운드</a:t>
            </a:r>
            <a:endParaRPr lang="ko-KR" altLang="en-US" sz="40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3175"/>
              </p:ext>
            </p:extLst>
          </p:nvPr>
        </p:nvGraphicFramePr>
        <p:xfrm>
          <a:off x="386227" y="1145257"/>
          <a:ext cx="11222681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699"/>
                <a:gridCol w="994098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시작 화면</a:t>
                      </a:r>
                      <a:endParaRPr lang="en-US" altLang="ko-KR" sz="1200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hlinkClick r:id="rId6"/>
                        </a:rPr>
                        <a:t>https://www.youtube.com/watch?v=mcB_m6J2n3E</a:t>
                      </a:r>
                      <a:r>
                        <a:rPr lang="en-US" altLang="ko-KR" sz="1000" dirty="0" smtClean="0"/>
                        <a:t> : (</a:t>
                      </a:r>
                      <a:r>
                        <a:rPr lang="ko-KR" altLang="en-US" sz="1000" dirty="0" smtClean="0"/>
                        <a:t>신나는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비트</a:t>
                      </a:r>
                      <a:r>
                        <a:rPr lang="en-US" altLang="ko-KR" sz="1000" dirty="0" smtClean="0"/>
                        <a:t>)(</a:t>
                      </a:r>
                      <a:r>
                        <a:rPr lang="ko-KR" altLang="en-US" sz="1000" dirty="0" smtClean="0"/>
                        <a:t>신디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드럼</a:t>
                      </a:r>
                      <a:r>
                        <a:rPr lang="en-US" altLang="ko-KR" sz="1000" dirty="0" smtClean="0"/>
                        <a:t>) Smells Like Summer by</a:t>
                      </a:r>
                      <a:r>
                        <a:rPr lang="en-US" altLang="ko-KR" sz="1000" baseline="0" dirty="0" smtClean="0"/>
                        <a:t> Del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 선택</a:t>
                      </a:r>
                      <a:endParaRPr lang="en-US" altLang="ko-KR" sz="120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고대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맘모스</a:t>
                      </a:r>
                      <a:endParaRPr lang="en-US" altLang="ko-KR" sz="1200" baseline="0" dirty="0" smtClean="0"/>
                    </a:p>
                    <a:p>
                      <a:pPr algn="ctr" latinLnBrk="1"/>
                      <a:r>
                        <a:rPr lang="ko-KR" altLang="en-US" sz="1200" baseline="0" dirty="0" smtClean="0"/>
                        <a:t>사냥하기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50" dirty="0" smtClean="0">
                          <a:hlinkClick r:id="rId7"/>
                        </a:rPr>
                        <a:t>https://www.soundjay.com/free-music-7.html</a:t>
                      </a:r>
                      <a:r>
                        <a:rPr lang="en-US" altLang="ko-KR" sz="1050" dirty="0" smtClean="0"/>
                        <a:t> : Jungle Run, 140BPM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화살 막기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ko-KR" sz="105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현대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바코드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찍기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50" dirty="0" smtClean="0">
                          <a:hlinkClick r:id="rId8"/>
                        </a:rPr>
                        <a:t>https://www.youtube.com/watch?v=vmDwSt--ueE</a:t>
                      </a:r>
                      <a:r>
                        <a:rPr lang="en-US" altLang="ko-KR" sz="1050" dirty="0" smtClean="0"/>
                        <a:t> - Parisian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미래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운석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부수기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〮 </a:t>
                      </a:r>
                      <a:r>
                        <a:rPr lang="ko-KR" altLang="en-US" sz="1050" dirty="0" err="1" smtClean="0"/>
                        <a:t>셀바이뮤직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en-US" altLang="ko-KR" sz="1050" dirty="0" smtClean="0"/>
                        <a:t>– </a:t>
                      </a:r>
                      <a:r>
                        <a:rPr lang="ko-KR" altLang="en-US" sz="1050" dirty="0" err="1" smtClean="0"/>
                        <a:t>뿅뿅뿅울렐레레렐</a:t>
                      </a:r>
                      <a:endParaRPr lang="en-US" altLang="ko-KR" sz="105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셀바이뮤직 - 뿅뿅뿅울렐레레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36243" y="3505200"/>
            <a:ext cx="456975" cy="456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227" y="5800027"/>
            <a:ext cx="25651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출처</a:t>
            </a:r>
            <a:endParaRPr lang="en-US" altLang="ko-KR" sz="1000" dirty="0" smtClean="0"/>
          </a:p>
          <a:p>
            <a:r>
              <a:rPr lang="ko-KR" altLang="en-US" sz="1000" dirty="0" smtClean="0"/>
              <a:t>로비 </a:t>
            </a:r>
            <a:r>
              <a:rPr lang="en-US" altLang="ko-KR" sz="1000" dirty="0" smtClean="0"/>
              <a:t>: Smells Like Summer by Del</a:t>
            </a:r>
          </a:p>
          <a:p>
            <a:r>
              <a:rPr lang="ko-KR" altLang="en-US" sz="1000" dirty="0" smtClean="0"/>
              <a:t>고대 </a:t>
            </a:r>
            <a:r>
              <a:rPr lang="en-US" altLang="ko-KR" sz="1000" dirty="0" smtClean="0"/>
              <a:t>: Jungle Run by Sound Jay</a:t>
            </a:r>
          </a:p>
          <a:p>
            <a:r>
              <a:rPr lang="ko-KR" altLang="en-US" sz="1000" dirty="0" smtClean="0"/>
              <a:t>미래 </a:t>
            </a:r>
            <a:r>
              <a:rPr lang="en-US" altLang="ko-KR" sz="1000" dirty="0" smtClean="0"/>
              <a:t>: </a:t>
            </a:r>
            <a:r>
              <a:rPr lang="ko-KR" altLang="en-US" sz="1000" dirty="0" err="1" smtClean="0"/>
              <a:t>뿅뿅뿅울렐레레렐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by </a:t>
            </a:r>
            <a:r>
              <a:rPr lang="en-US" altLang="ko-KR" sz="1000" dirty="0" err="1" smtClean="0"/>
              <a:t>Sellbuymusic</a:t>
            </a:r>
            <a:endParaRPr lang="ko-KR" altLang="en-US" sz="1000" dirty="0"/>
          </a:p>
        </p:txBody>
      </p:sp>
      <p:pic>
        <p:nvPicPr>
          <p:cNvPr id="2" name="Ingame_Ancient_BGM_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97567" y="1779360"/>
            <a:ext cx="490319" cy="4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3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3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파일 </a:t>
            </a:r>
            <a:r>
              <a:rPr lang="ko-KR" altLang="en-US" sz="4000" b="1" dirty="0" err="1" smtClean="0"/>
              <a:t>네이밍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- </a:t>
            </a:r>
            <a:r>
              <a:rPr lang="ko-KR" altLang="en-US" sz="4000" b="1" dirty="0" smtClean="0"/>
              <a:t>사운드</a:t>
            </a:r>
            <a:endParaRPr lang="ko-KR" altLang="en-US" sz="40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77681"/>
              </p:ext>
            </p:extLst>
          </p:nvPr>
        </p:nvGraphicFramePr>
        <p:xfrm>
          <a:off x="48578" y="935428"/>
          <a:ext cx="3932964" cy="1874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932274"/>
                <a:gridCol w="68970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고대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배경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Ingame_Ancient_BGM_01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원시인 기합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Ingame_Primitive</a:t>
                      </a:r>
                      <a:r>
                        <a:rPr lang="en-US" altLang="ko-KR" sz="900" dirty="0" smtClean="0"/>
                        <a:t> Man_Attack_01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코끼리 공격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Ingame_Elephant_Attack_01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코끼리 피격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Ingame_Elephant_Shot_01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원시인 회피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Ingame_Primitive</a:t>
                      </a:r>
                      <a:r>
                        <a:rPr lang="en-US" altLang="ko-KR" sz="900" dirty="0" smtClean="0"/>
                        <a:t> Man_Evade_01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원시인 타이밍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Ingame_Primitive</a:t>
                      </a:r>
                      <a:r>
                        <a:rPr lang="en-US" altLang="ko-KR" sz="900" dirty="0" smtClean="0"/>
                        <a:t> Man_Timing_01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407"/>
              </p:ext>
            </p:extLst>
          </p:nvPr>
        </p:nvGraphicFramePr>
        <p:xfrm>
          <a:off x="4127680" y="935428"/>
          <a:ext cx="3932964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중세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배경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Ingame_Middle_BGM_01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화살 날라오는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Ingame_Arrow_Fly_01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화살 베는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Ingame_Arrow_Cut_01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칼 휘두르는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Ingame_Sword_Swing_01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767440"/>
              </p:ext>
            </p:extLst>
          </p:nvPr>
        </p:nvGraphicFramePr>
        <p:xfrm>
          <a:off x="48578" y="3794738"/>
          <a:ext cx="3932964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현대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배경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Ingame_Modern_BGM_01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바코드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Ingame_Barcode_Stamp_01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381608"/>
              </p:ext>
            </p:extLst>
          </p:nvPr>
        </p:nvGraphicFramePr>
        <p:xfrm>
          <a:off x="4127680" y="3794738"/>
          <a:ext cx="3932964" cy="1874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미래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배경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Ingame_Future_BGM_01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레이저 발사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Ingame_Laser_Shot_01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작은 운석 격파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Ingame_Meteor_Break_01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큰 운석 격파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IIngame_Meteor_Break_02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버튼 클릭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Ingame_Button_Click_01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보호막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Ingame_Shield_eff_01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803176"/>
              </p:ext>
            </p:extLst>
          </p:nvPr>
        </p:nvGraphicFramePr>
        <p:xfrm>
          <a:off x="8206782" y="926896"/>
          <a:ext cx="3932964" cy="132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화면 전환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Effect_Book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baseline="0" dirty="0" err="1" smtClean="0"/>
                        <a:t>Flipping_Screen</a:t>
                      </a:r>
                      <a:r>
                        <a:rPr lang="en-US" altLang="ko-KR" sz="900" baseline="0" dirty="0" smtClean="0"/>
                        <a:t> Switching_01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버튼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UI_Button_Click_01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메인 배경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Main_BGM_01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Effect_Book Flipping_Screen Switching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603275" y="1480656"/>
            <a:ext cx="224179" cy="224179"/>
          </a:xfrm>
          <a:prstGeom prst="rect">
            <a:avLst/>
          </a:prstGeom>
        </p:spPr>
      </p:pic>
      <p:pic>
        <p:nvPicPr>
          <p:cNvPr id="19" name="Ingame_Ancient_BGM_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63263" y="1448543"/>
            <a:ext cx="215261" cy="215261"/>
          </a:xfrm>
          <a:prstGeom prst="rect">
            <a:avLst/>
          </a:prstGeom>
        </p:spPr>
      </p:pic>
      <p:pic>
        <p:nvPicPr>
          <p:cNvPr id="20" name="Ingame_Primitive Man_Attack_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40113" y="1663804"/>
            <a:ext cx="242118" cy="242118"/>
          </a:xfrm>
          <a:prstGeom prst="rect">
            <a:avLst/>
          </a:prstGeom>
        </p:spPr>
      </p:pic>
      <p:pic>
        <p:nvPicPr>
          <p:cNvPr id="25" name="Ingame_Elephant_Attack_1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49777" y="1904700"/>
            <a:ext cx="236967" cy="236967"/>
          </a:xfrm>
          <a:prstGeom prst="rect">
            <a:avLst/>
          </a:prstGeom>
        </p:spPr>
      </p:pic>
      <p:pic>
        <p:nvPicPr>
          <p:cNvPr id="2" name="셀바이뮤직 - 뿅뿅뿅울렐레레렐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7527957" y="4305360"/>
            <a:ext cx="215366" cy="215366"/>
          </a:xfrm>
          <a:prstGeom prst="rect">
            <a:avLst/>
          </a:prstGeom>
        </p:spPr>
      </p:pic>
      <p:pic>
        <p:nvPicPr>
          <p:cNvPr id="4" name="Ingame_Elephant_Shot_2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49777" y="2131502"/>
            <a:ext cx="238092" cy="238092"/>
          </a:xfrm>
          <a:prstGeom prst="rect">
            <a:avLst/>
          </a:prstGeom>
        </p:spPr>
      </p:pic>
      <p:pic>
        <p:nvPicPr>
          <p:cNvPr id="5" name="UI_Button_Click_2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603275" y="1793832"/>
            <a:ext cx="224179" cy="224179"/>
          </a:xfrm>
          <a:prstGeom prst="rect">
            <a:avLst/>
          </a:prstGeom>
        </p:spPr>
      </p:pic>
      <p:pic>
        <p:nvPicPr>
          <p:cNvPr id="8" name="Ingame_Primitive Man_Timing_1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40113" y="2595174"/>
            <a:ext cx="223611" cy="223611"/>
          </a:xfrm>
          <a:prstGeom prst="rect">
            <a:avLst/>
          </a:prstGeom>
        </p:spPr>
      </p:pic>
      <p:pic>
        <p:nvPicPr>
          <p:cNvPr id="9" name="Ingame_Primitive Man_Evade_1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563263" y="2355794"/>
            <a:ext cx="217912" cy="21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2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30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2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5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63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10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파일 </a:t>
            </a:r>
            <a:r>
              <a:rPr lang="ko-KR" altLang="en-US" sz="4000" b="1" dirty="0" err="1" smtClean="0"/>
              <a:t>네이밍</a:t>
            </a:r>
            <a:r>
              <a:rPr lang="ko-KR" altLang="en-US" sz="4000" b="1" dirty="0" smtClean="0"/>
              <a:t> </a:t>
            </a:r>
            <a:r>
              <a:rPr lang="en-US" altLang="ko-KR" sz="4000" b="1" dirty="0" smtClean="0"/>
              <a:t>- </a:t>
            </a:r>
            <a:r>
              <a:rPr lang="ko-KR" altLang="en-US" sz="4000" b="1" dirty="0" smtClean="0"/>
              <a:t>이미지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883355" y="492593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파일 타입</a:t>
            </a:r>
            <a:r>
              <a:rPr lang="en-US" altLang="ko-KR" b="1" dirty="0" smtClean="0">
                <a:solidFill>
                  <a:schemeClr val="bg1"/>
                </a:solidFill>
              </a:rPr>
              <a:t>_</a:t>
            </a:r>
            <a:r>
              <a:rPr lang="ko-KR" altLang="en-US" b="1" dirty="0" smtClean="0">
                <a:solidFill>
                  <a:schemeClr val="bg1"/>
                </a:solidFill>
              </a:rPr>
              <a:t>설명</a:t>
            </a:r>
            <a:r>
              <a:rPr lang="en-US" altLang="ko-KR" b="1" dirty="0" smtClean="0">
                <a:solidFill>
                  <a:schemeClr val="bg1"/>
                </a:solidFill>
              </a:rPr>
              <a:t>_</a:t>
            </a:r>
            <a:r>
              <a:rPr lang="ko-KR" altLang="en-US" b="1" dirty="0" smtClean="0">
                <a:solidFill>
                  <a:schemeClr val="bg1"/>
                </a:solidFill>
              </a:rPr>
              <a:t>번호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821756"/>
              </p:ext>
            </p:extLst>
          </p:nvPr>
        </p:nvGraphicFramePr>
        <p:xfrm>
          <a:off x="408189" y="1104201"/>
          <a:ext cx="3360691" cy="39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573"/>
                <a:gridCol w="2253118"/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메인</a:t>
                      </a:r>
                      <a:r>
                        <a:rPr lang="en-US" altLang="ko-KR" sz="1200" b="1" dirty="0" smtClean="0"/>
                        <a:t>, </a:t>
                      </a:r>
                      <a:r>
                        <a:rPr lang="ko-KR" altLang="en-US" sz="1200" b="1" dirty="0" smtClean="0"/>
                        <a:t>스테이지 선택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파일명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main_game</a:t>
                      </a:r>
                      <a:r>
                        <a:rPr lang="en-US" altLang="ko-KR" sz="1100" dirty="0" smtClean="0"/>
                        <a:t> name_01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마스코트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main_mascot_01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</a:t>
                      </a:r>
                      <a:r>
                        <a:rPr lang="ko-KR" altLang="en-US" sz="1100" dirty="0" err="1" smtClean="0"/>
                        <a:t>스타트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main_start_01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고대 아이콘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ancient_icon_01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중세 아이콘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middle_icon_01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현대 아이콘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modern_icon_01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미래 아이콘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future_icon_01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고대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ancient_txt_01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중세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middle_txt_01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현대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modern_txt_01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미래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future_txt_01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시작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select_start_01</a:t>
                      </a:r>
                      <a:endParaRPr lang="ko-KR" altLang="en-US" sz="1100" dirty="0" smtClean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자물쇠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ui_lock_01</a:t>
                      </a:r>
                      <a:endParaRPr lang="ko-KR" altLang="en-US" sz="11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222113"/>
              </p:ext>
            </p:extLst>
          </p:nvPr>
        </p:nvGraphicFramePr>
        <p:xfrm>
          <a:off x="8455890" y="1104201"/>
          <a:ext cx="3360691" cy="441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573"/>
                <a:gridCol w="2253118"/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고대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파일명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126119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054905"/>
              </p:ext>
            </p:extLst>
          </p:nvPr>
        </p:nvGraphicFramePr>
        <p:xfrm>
          <a:off x="408188" y="5083077"/>
          <a:ext cx="3360691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573"/>
                <a:gridCol w="2253118"/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</a:t>
                      </a:r>
                      <a:r>
                        <a:rPr lang="en-US" altLang="ko-KR" sz="1200" b="1" dirty="0" smtClean="0"/>
                        <a:t>,</a:t>
                      </a:r>
                      <a:r>
                        <a:rPr lang="ko-KR" altLang="en-US" sz="1200" b="1" dirty="0" smtClean="0"/>
                        <a:t> 공통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파일명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ui_option_01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아티스트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artist_txt_01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노래 진행 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song_progress</a:t>
                      </a:r>
                      <a:r>
                        <a:rPr lang="en-US" altLang="ko-KR" sz="1100" dirty="0" smtClean="0"/>
                        <a:t> bar_01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노래 진행 음표</a:t>
                      </a:r>
                      <a:endParaRPr lang="ko-KR" alt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song_</a:t>
                      </a:r>
                      <a:r>
                        <a:rPr lang="en-US" altLang="ko-KR" sz="1100" baseline="0" dirty="0" err="1" smtClean="0"/>
                        <a:t>progress</a:t>
                      </a:r>
                      <a:r>
                        <a:rPr lang="en-US" altLang="ko-KR" sz="1100" baseline="0" dirty="0" smtClean="0"/>
                        <a:t> icon_01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494045"/>
              </p:ext>
            </p:extLst>
          </p:nvPr>
        </p:nvGraphicFramePr>
        <p:xfrm>
          <a:off x="4432038" y="1104201"/>
          <a:ext cx="3360691" cy="441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573"/>
                <a:gridCol w="2253118"/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고대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파일명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맘모스</a:t>
                      </a:r>
                      <a:r>
                        <a:rPr lang="ko-KR" altLang="en-US" sz="1100" dirty="0" smtClean="0"/>
                        <a:t> 기본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mammoth_default_01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맘모스</a:t>
                      </a:r>
                      <a:r>
                        <a:rPr lang="ko-KR" altLang="en-US" sz="1100" dirty="0" smtClean="0"/>
                        <a:t> 공격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mammoth_attack_01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1261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맘모스</a:t>
                      </a:r>
                      <a:r>
                        <a:rPr lang="ko-KR" altLang="en-US" sz="1100" dirty="0" smtClean="0"/>
                        <a:t> 맞기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mammoth_shot_01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원시인 기본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primitive_default_01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원시인 공격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primitive_attack_01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원시인 맞기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primitive_shot_01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원시인 회피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primitive_evade_01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체력바</a:t>
                      </a:r>
                      <a:r>
                        <a:rPr lang="ko-KR" altLang="en-US" sz="1100" dirty="0" smtClean="0"/>
                        <a:t> 원시인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stamina_primitive_icon_01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체력바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맘모스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stamina_mommoth_icon_01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체력</a:t>
                      </a:r>
                      <a:r>
                        <a:rPr lang="ko-KR" altLang="en-US" sz="1100" baseline="0" dirty="0" smtClean="0"/>
                        <a:t> 초록 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stamaina_green</a:t>
                      </a:r>
                      <a:r>
                        <a:rPr lang="en-US" altLang="ko-KR" sz="1100" dirty="0" smtClean="0"/>
                        <a:t> bar_01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체력 빨강 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stamina_red</a:t>
                      </a:r>
                      <a:r>
                        <a:rPr lang="en-US" altLang="ko-KR" sz="1100" dirty="0" smtClean="0"/>
                        <a:t> bar_01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체력 </a:t>
                      </a:r>
                      <a:r>
                        <a:rPr lang="ko-KR" altLang="en-US" sz="1100" dirty="0" err="1" smtClean="0"/>
                        <a:t>노란막대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stamina_yellow</a:t>
                      </a:r>
                      <a:r>
                        <a:rPr lang="en-US" altLang="ko-KR" sz="1100" baseline="0" dirty="0" smtClean="0"/>
                        <a:t> stick_01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조준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aim_eff_01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느낌표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exclamation</a:t>
                      </a:r>
                      <a:r>
                        <a:rPr lang="en-US" altLang="ko-KR" sz="1100" baseline="0" dirty="0" smtClean="0"/>
                        <a:t> mark_eff_01</a:t>
                      </a:r>
                      <a:endParaRPr lang="ko-KR" altLang="en-US" sz="11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고대 로딩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ancient_loading_01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58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52092" y="2891487"/>
            <a:ext cx="5912146" cy="33053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ko-KR" altLang="en-US" sz="1400" dirty="0" smtClean="0"/>
              <a:t>게임 제목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둥둥탁</a:t>
            </a:r>
            <a:r>
              <a:rPr lang="en-US" altLang="ko-KR" sz="1400" dirty="0" smtClean="0"/>
              <a:t>‘ </a:t>
            </a:r>
            <a:r>
              <a:rPr lang="ko-KR" altLang="en-US" sz="1400" dirty="0" smtClean="0"/>
              <a:t>및 게임 마스코트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탁타구리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가 시작 화면 </a:t>
            </a:r>
            <a:r>
              <a:rPr lang="en-US" altLang="ko-KR" sz="1400" dirty="0" smtClean="0"/>
              <a:t>BGM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박자에 맞춰 들썩거린다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44797" y="1549774"/>
            <a:ext cx="5199123" cy="258668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시작 화면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029912"/>
              </p:ext>
            </p:extLst>
          </p:nvPr>
        </p:nvGraphicFramePr>
        <p:xfrm>
          <a:off x="5852092" y="1646221"/>
          <a:ext cx="5912146" cy="1122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15546"/>
                <a:gridCol w="700217"/>
                <a:gridCol w="3879249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제목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둥둥탁이</a:t>
                      </a:r>
                      <a:r>
                        <a:rPr lang="ko-KR" altLang="en-US" sz="1100" dirty="0" smtClean="0"/>
                        <a:t> 적혀있는 게임 제목을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탁타구리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탁타구리를</a:t>
                      </a:r>
                      <a:r>
                        <a:rPr lang="ko-KR" altLang="en-US" sz="1100" dirty="0" smtClean="0"/>
                        <a:t>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Start!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로딩 후 캐릭터 선택 화면으로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79998" y="4544181"/>
            <a:ext cx="2231197" cy="1847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1546367" y="454418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7" y="1549774"/>
            <a:ext cx="5199123" cy="25866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609042" y="2532531"/>
            <a:ext cx="1934878" cy="16039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56285" y="1640622"/>
            <a:ext cx="1258503" cy="15361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31938" y="164062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19684" y="331520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5266" y="253253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44031" y="3319019"/>
            <a:ext cx="601633" cy="3272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8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로딩화면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1450793" y="1736061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1450793" y="1736060"/>
            <a:ext cx="4876801" cy="26855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40711"/>
              </p:ext>
            </p:extLst>
          </p:nvPr>
        </p:nvGraphicFramePr>
        <p:xfrm>
          <a:off x="2705230" y="5227593"/>
          <a:ext cx="6776042" cy="685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40260"/>
                <a:gridCol w="675503"/>
                <a:gridCol w="4743145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로딩 화면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각 스테이지를 나타내는 화면을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 smtClean="0"/>
                        <a:t>1</a:t>
                      </a:r>
                      <a:r>
                        <a:rPr lang="en-US" altLang="ko-KR" sz="1100" baseline="0" dirty="0" smtClean="0"/>
                        <a:t> - 2</a:t>
                      </a:r>
                      <a:r>
                        <a:rPr lang="ko-KR" altLang="en-US" sz="1100" baseline="0" dirty="0" smtClean="0"/>
                        <a:t>초 정도 소요된다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509675" y="180664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" name="번개 1"/>
          <p:cNvSpPr/>
          <p:nvPr/>
        </p:nvSpPr>
        <p:spPr>
          <a:xfrm>
            <a:off x="3598506" y="1736060"/>
            <a:ext cx="581373" cy="2685536"/>
          </a:xfrm>
          <a:prstGeom prst="lightningBol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515524" y="1736059"/>
            <a:ext cx="2082981" cy="2685538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4177518" y="1736059"/>
            <a:ext cx="2082981" cy="2685538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851343" y="1929756"/>
            <a:ext cx="9525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6839511" y="1272237"/>
            <a:ext cx="4012458" cy="34140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100" b="1" dirty="0"/>
              <a:t>고대</a:t>
            </a:r>
            <a:endParaRPr lang="en-US" altLang="ko-KR" sz="1100" b="1" dirty="0"/>
          </a:p>
          <a:p>
            <a:r>
              <a:rPr lang="en-US" altLang="ko-KR" sz="1100" dirty="0"/>
              <a:t> : </a:t>
            </a:r>
            <a:r>
              <a:rPr lang="ko-KR" altLang="en-US" sz="1100" dirty="0"/>
              <a:t>가운데 번개가 일어나는 듯한 이미지가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</a:t>
            </a:r>
            <a:r>
              <a:rPr lang="ko-KR" altLang="en-US" sz="1100" dirty="0"/>
              <a:t>왼쪽에 원시인</a:t>
            </a:r>
            <a:r>
              <a:rPr lang="en-US" altLang="ko-KR" sz="1100" dirty="0"/>
              <a:t>, </a:t>
            </a:r>
            <a:r>
              <a:rPr lang="ko-KR" altLang="en-US" sz="1100" dirty="0"/>
              <a:t>오른쪽에 매머드가 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   </a:t>
            </a:r>
            <a:r>
              <a:rPr lang="ko-KR" altLang="en-US" sz="1100" dirty="0" smtClean="0"/>
              <a:t>서로를 바라보고 있고 바로 </a:t>
            </a:r>
            <a:r>
              <a:rPr lang="ko-KR" altLang="en-US" sz="1100" dirty="0"/>
              <a:t>싸울듯한 모습이다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중세</a:t>
            </a:r>
            <a:endParaRPr lang="en-US" altLang="ko-KR" sz="1100" b="1" dirty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중세 기사 얼굴이 화면 가득 정면으로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눈 앞에는 베어져 두 동강이 난 화살들이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중세 기사의 눈매가 엄청 날카롭게 번쩍인다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현대</a:t>
            </a:r>
            <a:endParaRPr lang="en-US" altLang="ko-KR" sz="1100" b="1" dirty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허둥지둥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및 지친 표정의 아르바이트생이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손은 바쁘게 상자의 바코드를 찍고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아르바이트생 뒤로는 상자가 안보일 만큼 높게 쌓여있다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/>
          </a:p>
          <a:p>
            <a:pPr marL="171450" indent="-171450">
              <a:buFontTx/>
              <a:buChar char="-"/>
            </a:pPr>
            <a:r>
              <a:rPr lang="ko-KR" altLang="en-US" sz="1100" b="1" dirty="0"/>
              <a:t>미래</a:t>
            </a:r>
            <a:endParaRPr lang="en-US" altLang="ko-KR" sz="1100" b="1" dirty="0"/>
          </a:p>
          <a:p>
            <a:r>
              <a:rPr lang="en-US" altLang="ko-KR" sz="1100" dirty="0"/>
              <a:t> : </a:t>
            </a:r>
            <a:r>
              <a:rPr lang="ko-KR" altLang="en-US" sz="1100" dirty="0" smtClean="0"/>
              <a:t>플레이 화면과 똑같이 우주선 안쪽 이미지가 있다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대신 플레이 화면보다 밖을 내다보는 유리가 조금 더 크다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유리 밖에는 우주가 펼쳐져 있고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정면 중앙에 멀리 작은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</a:t>
            </a:r>
            <a:r>
              <a:rPr lang="ko-KR" altLang="en-US" sz="1100" dirty="0" smtClean="0"/>
              <a:t>크기로 모여있는 운석들이 있다</a:t>
            </a:r>
            <a:r>
              <a:rPr lang="en-US" altLang="ko-KR" sz="1100" dirty="0" smtClean="0"/>
              <a:t>.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10081197" y="1047318"/>
            <a:ext cx="1162050" cy="50334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! </a:t>
            </a:r>
            <a:r>
              <a:rPr lang="ko-KR" altLang="en-US" b="1" dirty="0" smtClean="0">
                <a:solidFill>
                  <a:srgbClr val="FF0000"/>
                </a:solidFill>
              </a:rPr>
              <a:t>참고용 </a:t>
            </a:r>
            <a:r>
              <a:rPr lang="en-US" altLang="ko-KR" b="1" dirty="0" smtClean="0">
                <a:solidFill>
                  <a:srgbClr val="FF0000"/>
                </a:solidFill>
              </a:rPr>
              <a:t>!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50047" y="1736058"/>
            <a:ext cx="4877546" cy="26855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5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스테이지 선택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382943" y="1365273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382943" y="1365272"/>
            <a:ext cx="4876801" cy="268553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9" t="4779" r="22447" b="73764"/>
          <a:stretch/>
        </p:blipFill>
        <p:spPr>
          <a:xfrm>
            <a:off x="3149481" y="2034923"/>
            <a:ext cx="428368" cy="8649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73655" r="82493" b="2059"/>
          <a:stretch/>
        </p:blipFill>
        <p:spPr>
          <a:xfrm>
            <a:off x="4153814" y="2034923"/>
            <a:ext cx="527222" cy="8649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73085" r="70472" b="2156"/>
          <a:stretch/>
        </p:blipFill>
        <p:spPr>
          <a:xfrm>
            <a:off x="1075792" y="2034922"/>
            <a:ext cx="387178" cy="8649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6" t="49516" r="50686" b="25490"/>
          <a:stretch/>
        </p:blipFill>
        <p:spPr>
          <a:xfrm>
            <a:off x="2064493" y="2034922"/>
            <a:ext cx="362464" cy="87321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6215" y="2976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고대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28569" y="2976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중세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40499" y="2976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문체부 쓰기 흘림체" panose="02030609000101010101" pitchFamily="17" charset="-127"/>
              </a:rPr>
              <a:t>현</a:t>
            </a:r>
            <a:r>
              <a:rPr lang="ko-KR" altLang="en-US" dirty="0" smtClean="0">
                <a:ea typeface="문체부 쓰기 흘림체" panose="02030609000101010101" pitchFamily="17" charset="-127"/>
              </a:rPr>
              <a:t>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94259" y="29762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미래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7031" y="196678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19450" y="113997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7810" y="299559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94263" y="1966786"/>
            <a:ext cx="552764" cy="10094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92998" y="3010727"/>
            <a:ext cx="552764" cy="3348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819450" y="1407117"/>
            <a:ext cx="386151" cy="34484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444" y1="63556" x2="44444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35" y="1420381"/>
            <a:ext cx="318344" cy="318344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372501"/>
              </p:ext>
            </p:extLst>
          </p:nvPr>
        </p:nvGraphicFramePr>
        <p:xfrm>
          <a:off x="5542925" y="2473292"/>
          <a:ext cx="6525995" cy="2829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051"/>
                <a:gridCol w="785451"/>
                <a:gridCol w="674378"/>
                <a:gridCol w="4568115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스테이지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err="1" smtClean="0"/>
                        <a:t>컨셉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r>
                        <a:rPr lang="en-US" altLang="ko-KR" sz="1100" dirty="0" smtClean="0"/>
                        <a:t>,</a:t>
                      </a:r>
                    </a:p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해당 스테이지가 선택 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스테이지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각 스테이지의 이름을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</a:t>
                      </a:r>
                      <a:r>
                        <a:rPr lang="en-US" altLang="ko-KR" sz="1100" dirty="0" smtClean="0"/>
                        <a:t>!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클릭 시</a:t>
                      </a:r>
                      <a:r>
                        <a:rPr lang="ko-KR" altLang="en-US" sz="1100" baseline="0" dirty="0" smtClean="0"/>
                        <a:t> 데모 게임 화면으로 이동한다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캐릭터</a:t>
                      </a:r>
                      <a:r>
                        <a:rPr lang="ko-KR" altLang="en-US" sz="1100" baseline="0" dirty="0" smtClean="0"/>
                        <a:t> 선택 안 했을 시 비 활성화</a:t>
                      </a:r>
                      <a:r>
                        <a:rPr lang="en-US" altLang="ko-KR" sz="1100" baseline="0" dirty="0" smtClean="0"/>
                        <a:t>, </a:t>
                      </a:r>
                      <a:r>
                        <a:rPr lang="ko-KR" altLang="en-US" sz="1100" baseline="0" dirty="0" smtClean="0"/>
                        <a:t>캐릭터 선택 했을 시 활성화된다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배경모달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선택한 캐릭터 및 플레이</a:t>
                      </a:r>
                      <a:r>
                        <a:rPr lang="en-US" altLang="ko-KR" sz="1100" dirty="0" smtClean="0"/>
                        <a:t>! </a:t>
                      </a:r>
                      <a:r>
                        <a:rPr lang="ko-KR" altLang="en-US" sz="1100" dirty="0" smtClean="0"/>
                        <a:t>버튼을 제외한 </a:t>
                      </a:r>
                      <a:r>
                        <a:rPr lang="ko-KR" altLang="en-US" sz="1100" dirty="0" err="1" smtClean="0"/>
                        <a:t>뒤배경을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모달로</a:t>
                      </a:r>
                      <a:r>
                        <a:rPr lang="ko-KR" altLang="en-US" sz="1100" dirty="0" smtClean="0"/>
                        <a:t> 처리한다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비활성화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스테이지 테두리를 따라 비활성화를 의미하는 검정색 처리를 한다</a:t>
                      </a:r>
                      <a:r>
                        <a:rPr lang="en-US" altLang="ko-KR" sz="1100" dirty="0" smtClean="0"/>
                        <a:t>.</a:t>
                      </a:r>
                      <a:endParaRPr lang="en-US" altLang="ko-KR" sz="1100" dirty="0"/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투명도 </a:t>
                      </a:r>
                      <a:r>
                        <a:rPr lang="en-US" altLang="ko-KR" sz="1100" dirty="0" smtClean="0"/>
                        <a:t>45%</a:t>
                      </a:r>
                      <a:r>
                        <a:rPr lang="ko-KR" altLang="en-US" sz="1100" dirty="0" smtClean="0"/>
                        <a:t>를 준다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자물쇠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비활성화된 스테이지 이미지 한 가운데에 자물쇠 이미지가 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6" name="직사각형 65"/>
          <p:cNvSpPr/>
          <p:nvPr/>
        </p:nvSpPr>
        <p:spPr>
          <a:xfrm>
            <a:off x="382944" y="4118945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382944" y="4118944"/>
            <a:ext cx="4876801" cy="268553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73655" r="82493" b="2059"/>
          <a:stretch/>
        </p:blipFill>
        <p:spPr>
          <a:xfrm>
            <a:off x="4153815" y="4788595"/>
            <a:ext cx="527222" cy="86497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73085" r="70472" b="2156"/>
          <a:stretch/>
        </p:blipFill>
        <p:spPr>
          <a:xfrm>
            <a:off x="1075793" y="4788594"/>
            <a:ext cx="387178" cy="86497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6" t="49516" r="50686" b="25490"/>
          <a:stretch/>
        </p:blipFill>
        <p:spPr>
          <a:xfrm>
            <a:off x="2064494" y="4788594"/>
            <a:ext cx="362464" cy="87321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46216" y="57299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고대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28570" y="57299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중세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094260" y="57299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미래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444" y1="63556" x2="44444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236" y="4174053"/>
            <a:ext cx="318344" cy="318344"/>
          </a:xfrm>
          <a:prstGeom prst="rect">
            <a:avLst/>
          </a:prstGeom>
        </p:spPr>
      </p:pic>
      <p:sp>
        <p:nvSpPr>
          <p:cNvPr id="76" name="순서도: 처리 75"/>
          <p:cNvSpPr/>
          <p:nvPr/>
        </p:nvSpPr>
        <p:spPr>
          <a:xfrm>
            <a:off x="382943" y="4118943"/>
            <a:ext cx="4876801" cy="2685536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981125" y="4620297"/>
            <a:ext cx="765079" cy="14789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9" t="4779" r="22447" b="73764"/>
          <a:stretch/>
        </p:blipFill>
        <p:spPr>
          <a:xfrm>
            <a:off x="3149482" y="4788595"/>
            <a:ext cx="428368" cy="864973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040500" y="57299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문체부 쓰기 흘림체" panose="02030609000101010101" pitchFamily="17" charset="-127"/>
              </a:rPr>
              <a:t>현</a:t>
            </a:r>
            <a:r>
              <a:rPr lang="ko-KR" altLang="en-US" dirty="0" smtClean="0">
                <a:ea typeface="문체부 쓰기 흘림체" panose="02030609000101010101" pitchFamily="17" charset="-127"/>
              </a:rPr>
              <a:t>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9098" y="348978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2"/>
                </a:solidFill>
              </a:rPr>
              <a:t>플레이</a:t>
            </a:r>
            <a:r>
              <a:rPr lang="en-US" altLang="ko-KR" b="1" dirty="0" smtClean="0">
                <a:solidFill>
                  <a:schemeClr val="bg2"/>
                </a:solidFill>
              </a:rPr>
              <a:t>!</a:t>
            </a:r>
            <a:endParaRPr lang="ko-KR" altLang="en-US" b="1" dirty="0">
              <a:solidFill>
                <a:schemeClr val="bg2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2359464" y="6203408"/>
            <a:ext cx="923753" cy="4487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349097" y="624345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플레이</a:t>
            </a:r>
            <a:r>
              <a:rPr lang="en-US" altLang="ko-KR" b="1" dirty="0" smtClean="0"/>
              <a:t>!</a:t>
            </a:r>
            <a:endParaRPr lang="ko-KR" altLang="en-US" b="1" dirty="0"/>
          </a:p>
        </p:txBody>
      </p:sp>
      <p:sp>
        <p:nvSpPr>
          <p:cNvPr id="50" name="직사각형 49"/>
          <p:cNvSpPr/>
          <p:nvPr/>
        </p:nvSpPr>
        <p:spPr>
          <a:xfrm>
            <a:off x="2339597" y="6200070"/>
            <a:ext cx="953989" cy="45211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57892" y="416621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339597" y="591031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2016807" y="1965533"/>
            <a:ext cx="418744" cy="982766"/>
          </a:xfrm>
          <a:custGeom>
            <a:avLst/>
            <a:gdLst>
              <a:gd name="connsiteX0" fmla="*/ 128187 w 418744"/>
              <a:gd name="connsiteY0" fmla="*/ 42729 h 982766"/>
              <a:gd name="connsiteX1" fmla="*/ 34184 w 418744"/>
              <a:gd name="connsiteY1" fmla="*/ 179461 h 982766"/>
              <a:gd name="connsiteX2" fmla="*/ 34184 w 418744"/>
              <a:gd name="connsiteY2" fmla="*/ 324740 h 982766"/>
              <a:gd name="connsiteX3" fmla="*/ 34184 w 418744"/>
              <a:gd name="connsiteY3" fmla="*/ 478564 h 982766"/>
              <a:gd name="connsiteX4" fmla="*/ 25638 w 418744"/>
              <a:gd name="connsiteY4" fmla="*/ 640934 h 982766"/>
              <a:gd name="connsiteX5" fmla="*/ 0 w 418744"/>
              <a:gd name="connsiteY5" fmla="*/ 820396 h 982766"/>
              <a:gd name="connsiteX6" fmla="*/ 17092 w 418744"/>
              <a:gd name="connsiteY6" fmla="*/ 905854 h 982766"/>
              <a:gd name="connsiteX7" fmla="*/ 128187 w 418744"/>
              <a:gd name="connsiteY7" fmla="*/ 982766 h 982766"/>
              <a:gd name="connsiteX8" fmla="*/ 222191 w 418744"/>
              <a:gd name="connsiteY8" fmla="*/ 940037 h 982766"/>
              <a:gd name="connsiteX9" fmla="*/ 290557 w 418744"/>
              <a:gd name="connsiteY9" fmla="*/ 948583 h 982766"/>
              <a:gd name="connsiteX10" fmla="*/ 367470 w 418744"/>
              <a:gd name="connsiteY10" fmla="*/ 905854 h 982766"/>
              <a:gd name="connsiteX11" fmla="*/ 376015 w 418744"/>
              <a:gd name="connsiteY11" fmla="*/ 820396 h 982766"/>
              <a:gd name="connsiteX12" fmla="*/ 376015 w 418744"/>
              <a:gd name="connsiteY12" fmla="*/ 760575 h 982766"/>
              <a:gd name="connsiteX13" fmla="*/ 367470 w 418744"/>
              <a:gd name="connsiteY13" fmla="*/ 581114 h 982766"/>
              <a:gd name="connsiteX14" fmla="*/ 367470 w 418744"/>
              <a:gd name="connsiteY14" fmla="*/ 427289 h 982766"/>
              <a:gd name="connsiteX15" fmla="*/ 418744 w 418744"/>
              <a:gd name="connsiteY15" fmla="*/ 282011 h 982766"/>
              <a:gd name="connsiteX16" fmla="*/ 376015 w 418744"/>
              <a:gd name="connsiteY16" fmla="*/ 170916 h 982766"/>
              <a:gd name="connsiteX17" fmla="*/ 333286 w 418744"/>
              <a:gd name="connsiteY17" fmla="*/ 68366 h 982766"/>
              <a:gd name="connsiteX18" fmla="*/ 273466 w 418744"/>
              <a:gd name="connsiteY18" fmla="*/ 0 h 982766"/>
              <a:gd name="connsiteX19" fmla="*/ 128187 w 418744"/>
              <a:gd name="connsiteY19" fmla="*/ 42729 h 982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18744" h="982766">
                <a:moveTo>
                  <a:pt x="128187" y="42729"/>
                </a:moveTo>
                <a:lnTo>
                  <a:pt x="34184" y="179461"/>
                </a:lnTo>
                <a:lnTo>
                  <a:pt x="34184" y="324740"/>
                </a:lnTo>
                <a:lnTo>
                  <a:pt x="34184" y="478564"/>
                </a:lnTo>
                <a:lnTo>
                  <a:pt x="25638" y="640934"/>
                </a:lnTo>
                <a:lnTo>
                  <a:pt x="0" y="820396"/>
                </a:lnTo>
                <a:lnTo>
                  <a:pt x="17092" y="905854"/>
                </a:lnTo>
                <a:lnTo>
                  <a:pt x="128187" y="982766"/>
                </a:lnTo>
                <a:lnTo>
                  <a:pt x="222191" y="940037"/>
                </a:lnTo>
                <a:lnTo>
                  <a:pt x="290557" y="948583"/>
                </a:lnTo>
                <a:lnTo>
                  <a:pt x="367470" y="905854"/>
                </a:lnTo>
                <a:lnTo>
                  <a:pt x="376015" y="820396"/>
                </a:lnTo>
                <a:lnTo>
                  <a:pt x="376015" y="760575"/>
                </a:lnTo>
                <a:lnTo>
                  <a:pt x="367470" y="581114"/>
                </a:lnTo>
                <a:lnTo>
                  <a:pt x="367470" y="427289"/>
                </a:lnTo>
                <a:lnTo>
                  <a:pt x="418744" y="282011"/>
                </a:lnTo>
                <a:lnTo>
                  <a:pt x="376015" y="170916"/>
                </a:lnTo>
                <a:lnTo>
                  <a:pt x="333286" y="68366"/>
                </a:lnTo>
                <a:lnTo>
                  <a:pt x="273466" y="0"/>
                </a:lnTo>
                <a:lnTo>
                  <a:pt x="128187" y="42729"/>
                </a:lnTo>
                <a:close/>
              </a:path>
            </a:pathLst>
          </a:cu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116424" y="2006082"/>
            <a:ext cx="466531" cy="905069"/>
          </a:xfrm>
          <a:custGeom>
            <a:avLst/>
            <a:gdLst>
              <a:gd name="connsiteX0" fmla="*/ 205274 w 466531"/>
              <a:gd name="connsiteY0" fmla="*/ 0 h 905069"/>
              <a:gd name="connsiteX1" fmla="*/ 93307 w 466531"/>
              <a:gd name="connsiteY1" fmla="*/ 9330 h 905069"/>
              <a:gd name="connsiteX2" fmla="*/ 37323 w 466531"/>
              <a:gd name="connsiteY2" fmla="*/ 93306 h 905069"/>
              <a:gd name="connsiteX3" fmla="*/ 46654 w 466531"/>
              <a:gd name="connsiteY3" fmla="*/ 214604 h 905069"/>
              <a:gd name="connsiteX4" fmla="*/ 37323 w 466531"/>
              <a:gd name="connsiteY4" fmla="*/ 373224 h 905069"/>
              <a:gd name="connsiteX5" fmla="*/ 0 w 466531"/>
              <a:gd name="connsiteY5" fmla="*/ 485191 h 905069"/>
              <a:gd name="connsiteX6" fmla="*/ 18662 w 466531"/>
              <a:gd name="connsiteY6" fmla="*/ 597159 h 905069"/>
              <a:gd name="connsiteX7" fmla="*/ 18662 w 466531"/>
              <a:gd name="connsiteY7" fmla="*/ 597159 h 905069"/>
              <a:gd name="connsiteX8" fmla="*/ 46654 w 466531"/>
              <a:gd name="connsiteY8" fmla="*/ 774440 h 905069"/>
              <a:gd name="connsiteX9" fmla="*/ 74645 w 466531"/>
              <a:gd name="connsiteY9" fmla="*/ 895738 h 905069"/>
              <a:gd name="connsiteX10" fmla="*/ 158621 w 466531"/>
              <a:gd name="connsiteY10" fmla="*/ 905069 h 905069"/>
              <a:gd name="connsiteX11" fmla="*/ 233266 w 466531"/>
              <a:gd name="connsiteY11" fmla="*/ 877077 h 905069"/>
              <a:gd name="connsiteX12" fmla="*/ 307911 w 466531"/>
              <a:gd name="connsiteY12" fmla="*/ 877077 h 905069"/>
              <a:gd name="connsiteX13" fmla="*/ 354564 w 466531"/>
              <a:gd name="connsiteY13" fmla="*/ 830424 h 905069"/>
              <a:gd name="connsiteX14" fmla="*/ 382556 w 466531"/>
              <a:gd name="connsiteY14" fmla="*/ 709126 h 905069"/>
              <a:gd name="connsiteX15" fmla="*/ 382556 w 466531"/>
              <a:gd name="connsiteY15" fmla="*/ 597159 h 905069"/>
              <a:gd name="connsiteX16" fmla="*/ 447870 w 466531"/>
              <a:gd name="connsiteY16" fmla="*/ 541175 h 905069"/>
              <a:gd name="connsiteX17" fmla="*/ 466531 w 466531"/>
              <a:gd name="connsiteY17" fmla="*/ 391885 h 905069"/>
              <a:gd name="connsiteX18" fmla="*/ 438539 w 466531"/>
              <a:gd name="connsiteY18" fmla="*/ 289249 h 905069"/>
              <a:gd name="connsiteX19" fmla="*/ 373225 w 466531"/>
              <a:gd name="connsiteY19" fmla="*/ 102636 h 905069"/>
              <a:gd name="connsiteX20" fmla="*/ 326572 w 466531"/>
              <a:gd name="connsiteY20" fmla="*/ 9330 h 905069"/>
              <a:gd name="connsiteX21" fmla="*/ 205274 w 466531"/>
              <a:gd name="connsiteY21" fmla="*/ 0 h 90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6531" h="905069">
                <a:moveTo>
                  <a:pt x="205274" y="0"/>
                </a:moveTo>
                <a:lnTo>
                  <a:pt x="93307" y="9330"/>
                </a:lnTo>
                <a:lnTo>
                  <a:pt x="37323" y="93306"/>
                </a:lnTo>
                <a:lnTo>
                  <a:pt x="46654" y="214604"/>
                </a:lnTo>
                <a:lnTo>
                  <a:pt x="37323" y="373224"/>
                </a:lnTo>
                <a:lnTo>
                  <a:pt x="0" y="485191"/>
                </a:lnTo>
                <a:lnTo>
                  <a:pt x="18662" y="597159"/>
                </a:lnTo>
                <a:lnTo>
                  <a:pt x="18662" y="597159"/>
                </a:lnTo>
                <a:lnTo>
                  <a:pt x="46654" y="774440"/>
                </a:lnTo>
                <a:lnTo>
                  <a:pt x="74645" y="895738"/>
                </a:lnTo>
                <a:lnTo>
                  <a:pt x="158621" y="905069"/>
                </a:lnTo>
                <a:lnTo>
                  <a:pt x="233266" y="877077"/>
                </a:lnTo>
                <a:lnTo>
                  <a:pt x="307911" y="877077"/>
                </a:lnTo>
                <a:lnTo>
                  <a:pt x="354564" y="830424"/>
                </a:lnTo>
                <a:lnTo>
                  <a:pt x="382556" y="709126"/>
                </a:lnTo>
                <a:lnTo>
                  <a:pt x="382556" y="597159"/>
                </a:lnTo>
                <a:lnTo>
                  <a:pt x="447870" y="541175"/>
                </a:lnTo>
                <a:lnTo>
                  <a:pt x="466531" y="391885"/>
                </a:lnTo>
                <a:lnTo>
                  <a:pt x="438539" y="289249"/>
                </a:lnTo>
                <a:lnTo>
                  <a:pt x="373225" y="102636"/>
                </a:lnTo>
                <a:lnTo>
                  <a:pt x="326572" y="9330"/>
                </a:lnTo>
                <a:lnTo>
                  <a:pt x="205274" y="0"/>
                </a:lnTo>
                <a:close/>
              </a:path>
            </a:pathLst>
          </a:cu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4142792" y="1978090"/>
            <a:ext cx="541175" cy="961053"/>
          </a:xfrm>
          <a:custGeom>
            <a:avLst/>
            <a:gdLst>
              <a:gd name="connsiteX0" fmla="*/ 223935 w 541175"/>
              <a:gd name="connsiteY0" fmla="*/ 0 h 961053"/>
              <a:gd name="connsiteX1" fmla="*/ 121298 w 541175"/>
              <a:gd name="connsiteY1" fmla="*/ 27992 h 961053"/>
              <a:gd name="connsiteX2" fmla="*/ 102637 w 541175"/>
              <a:gd name="connsiteY2" fmla="*/ 139959 h 961053"/>
              <a:gd name="connsiteX3" fmla="*/ 121298 w 541175"/>
              <a:gd name="connsiteY3" fmla="*/ 233265 h 961053"/>
              <a:gd name="connsiteX4" fmla="*/ 102637 w 541175"/>
              <a:gd name="connsiteY4" fmla="*/ 382555 h 961053"/>
              <a:gd name="connsiteX5" fmla="*/ 55984 w 541175"/>
              <a:gd name="connsiteY5" fmla="*/ 597159 h 961053"/>
              <a:gd name="connsiteX6" fmla="*/ 0 w 541175"/>
              <a:gd name="connsiteY6" fmla="*/ 821094 h 961053"/>
              <a:gd name="connsiteX7" fmla="*/ 0 w 541175"/>
              <a:gd name="connsiteY7" fmla="*/ 961053 h 961053"/>
              <a:gd name="connsiteX8" fmla="*/ 102637 w 541175"/>
              <a:gd name="connsiteY8" fmla="*/ 961053 h 961053"/>
              <a:gd name="connsiteX9" fmla="*/ 186612 w 541175"/>
              <a:gd name="connsiteY9" fmla="*/ 849086 h 961053"/>
              <a:gd name="connsiteX10" fmla="*/ 251926 w 541175"/>
              <a:gd name="connsiteY10" fmla="*/ 765110 h 961053"/>
              <a:gd name="connsiteX11" fmla="*/ 289249 w 541175"/>
              <a:gd name="connsiteY11" fmla="*/ 830424 h 961053"/>
              <a:gd name="connsiteX12" fmla="*/ 345232 w 541175"/>
              <a:gd name="connsiteY12" fmla="*/ 877077 h 961053"/>
              <a:gd name="connsiteX13" fmla="*/ 447869 w 541175"/>
              <a:gd name="connsiteY13" fmla="*/ 839755 h 961053"/>
              <a:gd name="connsiteX14" fmla="*/ 447869 w 541175"/>
              <a:gd name="connsiteY14" fmla="*/ 718457 h 961053"/>
              <a:gd name="connsiteX15" fmla="*/ 466530 w 541175"/>
              <a:gd name="connsiteY15" fmla="*/ 634481 h 961053"/>
              <a:gd name="connsiteX16" fmla="*/ 541175 w 541175"/>
              <a:gd name="connsiteY16" fmla="*/ 513183 h 961053"/>
              <a:gd name="connsiteX17" fmla="*/ 475861 w 541175"/>
              <a:gd name="connsiteY17" fmla="*/ 335902 h 961053"/>
              <a:gd name="connsiteX18" fmla="*/ 401216 w 541175"/>
              <a:gd name="connsiteY18" fmla="*/ 93306 h 961053"/>
              <a:gd name="connsiteX19" fmla="*/ 307910 w 541175"/>
              <a:gd name="connsiteY19" fmla="*/ 37322 h 961053"/>
              <a:gd name="connsiteX20" fmla="*/ 223935 w 541175"/>
              <a:gd name="connsiteY20" fmla="*/ 0 h 96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41175" h="961053">
                <a:moveTo>
                  <a:pt x="223935" y="0"/>
                </a:moveTo>
                <a:lnTo>
                  <a:pt x="121298" y="27992"/>
                </a:lnTo>
                <a:lnTo>
                  <a:pt x="102637" y="139959"/>
                </a:lnTo>
                <a:lnTo>
                  <a:pt x="121298" y="233265"/>
                </a:lnTo>
                <a:lnTo>
                  <a:pt x="102637" y="382555"/>
                </a:lnTo>
                <a:lnTo>
                  <a:pt x="55984" y="597159"/>
                </a:lnTo>
                <a:lnTo>
                  <a:pt x="0" y="821094"/>
                </a:lnTo>
                <a:lnTo>
                  <a:pt x="0" y="961053"/>
                </a:lnTo>
                <a:lnTo>
                  <a:pt x="102637" y="961053"/>
                </a:lnTo>
                <a:lnTo>
                  <a:pt x="186612" y="849086"/>
                </a:lnTo>
                <a:lnTo>
                  <a:pt x="251926" y="765110"/>
                </a:lnTo>
                <a:lnTo>
                  <a:pt x="289249" y="830424"/>
                </a:lnTo>
                <a:lnTo>
                  <a:pt x="345232" y="877077"/>
                </a:lnTo>
                <a:lnTo>
                  <a:pt x="447869" y="839755"/>
                </a:lnTo>
                <a:lnTo>
                  <a:pt x="447869" y="718457"/>
                </a:lnTo>
                <a:lnTo>
                  <a:pt x="466530" y="634481"/>
                </a:lnTo>
                <a:lnTo>
                  <a:pt x="541175" y="513183"/>
                </a:lnTo>
                <a:lnTo>
                  <a:pt x="475861" y="335902"/>
                </a:lnTo>
                <a:lnTo>
                  <a:pt x="401216" y="93306"/>
                </a:lnTo>
                <a:lnTo>
                  <a:pt x="307910" y="37322"/>
                </a:lnTo>
                <a:lnTo>
                  <a:pt x="223935" y="0"/>
                </a:lnTo>
                <a:close/>
              </a:path>
            </a:pathLst>
          </a:cu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2131454" y="2327102"/>
            <a:ext cx="179462" cy="280614"/>
            <a:chOff x="8058684" y="-1"/>
            <a:chExt cx="470018" cy="734939"/>
          </a:xfrm>
        </p:grpSpPr>
        <p:sp>
          <p:nvSpPr>
            <p:cNvPr id="25" name="도넛 24"/>
            <p:cNvSpPr/>
            <p:nvPr/>
          </p:nvSpPr>
          <p:spPr>
            <a:xfrm>
              <a:off x="8058684" y="-1"/>
              <a:ext cx="470018" cy="627805"/>
            </a:xfrm>
            <a:prstGeom prst="donut">
              <a:avLst>
                <a:gd name="adj" fmla="val 15435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058684" y="264920"/>
              <a:ext cx="470018" cy="4700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250964" y="412346"/>
              <a:ext cx="102550" cy="2227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8212508" y="349777"/>
              <a:ext cx="162370" cy="16237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3259958" y="2327102"/>
            <a:ext cx="179462" cy="280614"/>
            <a:chOff x="8058684" y="-1"/>
            <a:chExt cx="470018" cy="734939"/>
          </a:xfrm>
        </p:grpSpPr>
        <p:sp>
          <p:nvSpPr>
            <p:cNvPr id="54" name="도넛 53"/>
            <p:cNvSpPr/>
            <p:nvPr/>
          </p:nvSpPr>
          <p:spPr>
            <a:xfrm>
              <a:off x="8058684" y="-1"/>
              <a:ext cx="470018" cy="627805"/>
            </a:xfrm>
            <a:prstGeom prst="donut">
              <a:avLst>
                <a:gd name="adj" fmla="val 15435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8058684" y="264920"/>
              <a:ext cx="470018" cy="4700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8250964" y="412346"/>
              <a:ext cx="102550" cy="2227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8212508" y="349777"/>
              <a:ext cx="162370" cy="16237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4323648" y="2327102"/>
            <a:ext cx="179462" cy="280614"/>
            <a:chOff x="8058684" y="-1"/>
            <a:chExt cx="470018" cy="734939"/>
          </a:xfrm>
        </p:grpSpPr>
        <p:sp>
          <p:nvSpPr>
            <p:cNvPr id="59" name="도넛 58"/>
            <p:cNvSpPr/>
            <p:nvPr/>
          </p:nvSpPr>
          <p:spPr>
            <a:xfrm>
              <a:off x="8058684" y="-1"/>
              <a:ext cx="470018" cy="627805"/>
            </a:xfrm>
            <a:prstGeom prst="donut">
              <a:avLst>
                <a:gd name="adj" fmla="val 15435"/>
              </a:avLst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8058684" y="264920"/>
              <a:ext cx="470018" cy="47001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8250964" y="412346"/>
              <a:ext cx="102550" cy="22279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8212508" y="349777"/>
              <a:ext cx="162370" cy="16237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3" name="직사각형 62"/>
          <p:cNvSpPr/>
          <p:nvPr/>
        </p:nvSpPr>
        <p:spPr>
          <a:xfrm>
            <a:off x="3180890" y="2306571"/>
            <a:ext cx="336033" cy="3348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3181016" y="202628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999716" y="1941085"/>
            <a:ext cx="435835" cy="99805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2002252" y="165117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3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14965</TotalTime>
  <Words>2957</Words>
  <Application>Microsoft Office PowerPoint</Application>
  <PresentationFormat>와이드스크린</PresentationFormat>
  <Paragraphs>1010</Paragraphs>
  <Slides>25</Slides>
  <Notes>3</Notes>
  <HiddenSlides>0</HiddenSlides>
  <MMClips>11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HY목각파임B</vt:lpstr>
      <vt:lpstr>HY태백B</vt:lpstr>
      <vt:lpstr>맑은 고딕</vt:lpstr>
      <vt:lpstr>문체부 쓰기 흘림체</vt:lpstr>
      <vt:lpstr>펜흘림</vt:lpstr>
      <vt:lpstr>한컴 윤고딕 240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상헌</dc:creator>
  <cp:lastModifiedBy>김 상헌</cp:lastModifiedBy>
  <cp:revision>1326</cp:revision>
  <dcterms:created xsi:type="dcterms:W3CDTF">2020-06-08T14:34:04Z</dcterms:created>
  <dcterms:modified xsi:type="dcterms:W3CDTF">2020-08-20T13:01:57Z</dcterms:modified>
</cp:coreProperties>
</file>